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735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054954" y="507710"/>
            <a:ext cx="5347175" cy="972796"/>
            <a:chOff x="0" y="0"/>
            <a:chExt cx="1408310" cy="256210"/>
          </a:xfrm>
        </p:grpSpPr>
        <p:sp>
          <p:nvSpPr>
            <p:cNvPr name="Freeform 5" id="5"/>
            <p:cNvSpPr/>
            <p:nvPr/>
          </p:nvSpPr>
          <p:spPr>
            <a:xfrm flipH="false" flipV="false" rot="0">
              <a:off x="0" y="0"/>
              <a:ext cx="1408310" cy="256210"/>
            </a:xfrm>
            <a:custGeom>
              <a:avLst/>
              <a:gdLst/>
              <a:ahLst/>
              <a:cxnLst/>
              <a:rect r="r" b="b" t="t" l="l"/>
              <a:pathLst>
                <a:path h="256210" w="1408310">
                  <a:moveTo>
                    <a:pt x="0" y="0"/>
                  </a:moveTo>
                  <a:lnTo>
                    <a:pt x="1408310" y="0"/>
                  </a:lnTo>
                  <a:lnTo>
                    <a:pt x="1408310" y="256210"/>
                  </a:lnTo>
                  <a:lnTo>
                    <a:pt x="0" y="256210"/>
                  </a:lnTo>
                  <a:close/>
                </a:path>
              </a:pathLst>
            </a:custGeom>
            <a:solidFill>
              <a:srgbClr val="FFFFFF"/>
            </a:solidFill>
          </p:spPr>
        </p:sp>
        <p:sp>
          <p:nvSpPr>
            <p:cNvPr name="TextBox 6" id="6"/>
            <p:cNvSpPr txBox="true"/>
            <p:nvPr/>
          </p:nvSpPr>
          <p:spPr>
            <a:xfrm>
              <a:off x="0" y="-47625"/>
              <a:ext cx="1408310" cy="303835"/>
            </a:xfrm>
            <a:prstGeom prst="rect">
              <a:avLst/>
            </a:prstGeom>
          </p:spPr>
          <p:txBody>
            <a:bodyPr anchor="ctr" rtlCol="false" tIns="50800" lIns="50800" bIns="50800" rIns="50800"/>
            <a:lstStyle/>
            <a:p>
              <a:pPr algn="ctr">
                <a:lnSpc>
                  <a:spcPts val="2940"/>
                </a:lnSpc>
              </a:pPr>
            </a:p>
          </p:txBody>
        </p:sp>
      </p:grpSp>
      <p:sp>
        <p:nvSpPr>
          <p:cNvPr name="Freeform 7" id="7"/>
          <p:cNvSpPr/>
          <p:nvPr/>
        </p:nvSpPr>
        <p:spPr>
          <a:xfrm flipH="false" flipV="false" rot="0">
            <a:off x="13391738" y="557083"/>
            <a:ext cx="885184" cy="874050"/>
          </a:xfrm>
          <a:custGeom>
            <a:avLst/>
            <a:gdLst/>
            <a:ahLst/>
            <a:cxnLst/>
            <a:rect r="r" b="b" t="t" l="l"/>
            <a:pathLst>
              <a:path h="874050" w="885184">
                <a:moveTo>
                  <a:pt x="0" y="0"/>
                </a:moveTo>
                <a:lnTo>
                  <a:pt x="885184" y="0"/>
                </a:lnTo>
                <a:lnTo>
                  <a:pt x="885184" y="874050"/>
                </a:lnTo>
                <a:lnTo>
                  <a:pt x="0" y="874050"/>
                </a:lnTo>
                <a:lnTo>
                  <a:pt x="0" y="0"/>
                </a:lnTo>
                <a:close/>
              </a:path>
            </a:pathLst>
          </a:custGeom>
          <a:blipFill>
            <a:blip r:embed="rId4"/>
            <a:stretch>
              <a:fillRect l="0" t="0" r="0" b="0"/>
            </a:stretch>
          </a:blipFill>
        </p:spPr>
      </p:sp>
      <p:sp>
        <p:nvSpPr>
          <p:cNvPr name="Freeform 8" id="8"/>
          <p:cNvSpPr/>
          <p:nvPr/>
        </p:nvSpPr>
        <p:spPr>
          <a:xfrm flipH="false" flipV="false" rot="0">
            <a:off x="14476947" y="806370"/>
            <a:ext cx="3368653" cy="425609"/>
          </a:xfrm>
          <a:custGeom>
            <a:avLst/>
            <a:gdLst/>
            <a:ahLst/>
            <a:cxnLst/>
            <a:rect r="r" b="b" t="t" l="l"/>
            <a:pathLst>
              <a:path h="425609" w="3368653">
                <a:moveTo>
                  <a:pt x="0" y="0"/>
                </a:moveTo>
                <a:lnTo>
                  <a:pt x="3368653" y="0"/>
                </a:lnTo>
                <a:lnTo>
                  <a:pt x="3368653" y="425610"/>
                </a:lnTo>
                <a:lnTo>
                  <a:pt x="0" y="425610"/>
                </a:lnTo>
                <a:lnTo>
                  <a:pt x="0" y="0"/>
                </a:lnTo>
                <a:close/>
              </a:path>
            </a:pathLst>
          </a:custGeom>
          <a:blipFill>
            <a:blip r:embed="rId5"/>
            <a:stretch>
              <a:fillRect l="0" t="0" r="0" b="0"/>
            </a:stretch>
          </a:blipFill>
        </p:spPr>
      </p:sp>
      <p:sp>
        <p:nvSpPr>
          <p:cNvPr name="Freeform 9" id="9"/>
          <p:cNvSpPr/>
          <p:nvPr/>
        </p:nvSpPr>
        <p:spPr>
          <a:xfrm flipH="false" flipV="false" rot="0">
            <a:off x="1876832" y="3706204"/>
            <a:ext cx="15697820" cy="7790043"/>
          </a:xfrm>
          <a:custGeom>
            <a:avLst/>
            <a:gdLst/>
            <a:ahLst/>
            <a:cxnLst/>
            <a:rect r="r" b="b" t="t" l="l"/>
            <a:pathLst>
              <a:path h="7790043" w="15697820">
                <a:moveTo>
                  <a:pt x="0" y="0"/>
                </a:moveTo>
                <a:lnTo>
                  <a:pt x="15697820" y="0"/>
                </a:lnTo>
                <a:lnTo>
                  <a:pt x="15697820" y="7790043"/>
                </a:lnTo>
                <a:lnTo>
                  <a:pt x="0" y="7790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681" y="2989990"/>
            <a:ext cx="15697820" cy="7790043"/>
          </a:xfrm>
          <a:custGeom>
            <a:avLst/>
            <a:gdLst/>
            <a:ahLst/>
            <a:cxnLst/>
            <a:rect r="r" b="b" t="t" l="l"/>
            <a:pathLst>
              <a:path h="7790043" w="15697820">
                <a:moveTo>
                  <a:pt x="0" y="0"/>
                </a:moveTo>
                <a:lnTo>
                  <a:pt x="15697820" y="0"/>
                </a:lnTo>
                <a:lnTo>
                  <a:pt x="15697820" y="7790043"/>
                </a:lnTo>
                <a:lnTo>
                  <a:pt x="0" y="7790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95375" y="3921548"/>
            <a:ext cx="10945729" cy="1250801"/>
          </a:xfrm>
          <a:prstGeom prst="rect">
            <a:avLst/>
          </a:prstGeom>
        </p:spPr>
        <p:txBody>
          <a:bodyPr anchor="t" rtlCol="false" tIns="0" lIns="0" bIns="0" rIns="0">
            <a:spAutoFit/>
          </a:bodyPr>
          <a:lstStyle/>
          <a:p>
            <a:pPr>
              <a:lnSpc>
                <a:spcPts val="9799"/>
              </a:lnSpc>
            </a:pPr>
            <a:r>
              <a:rPr lang="en-US" sz="6999">
                <a:solidFill>
                  <a:srgbClr val="194035"/>
                </a:solidFill>
                <a:latin typeface="Poppins Bold"/>
              </a:rPr>
              <a:t>PENAMBANGAN DATA</a:t>
            </a:r>
          </a:p>
        </p:txBody>
      </p:sp>
      <p:sp>
        <p:nvSpPr>
          <p:cNvPr name="TextBox 12" id="12"/>
          <p:cNvSpPr txBox="true"/>
          <p:nvPr/>
        </p:nvSpPr>
        <p:spPr>
          <a:xfrm rot="0">
            <a:off x="1095375" y="6554095"/>
            <a:ext cx="8913271" cy="2799080"/>
          </a:xfrm>
          <a:prstGeom prst="rect">
            <a:avLst/>
          </a:prstGeom>
        </p:spPr>
        <p:txBody>
          <a:bodyPr anchor="t" rtlCol="false" tIns="0" lIns="0" bIns="0" rIns="0">
            <a:spAutoFit/>
          </a:bodyPr>
          <a:lstStyle/>
          <a:p>
            <a:pPr algn="just">
              <a:lnSpc>
                <a:spcPts val="3220"/>
              </a:lnSpc>
            </a:pPr>
            <a:r>
              <a:rPr lang="en-US" sz="2300">
                <a:solidFill>
                  <a:srgbClr val="194035"/>
                </a:solidFill>
                <a:latin typeface="Poppins"/>
              </a:rPr>
              <a:t>Oleh:</a:t>
            </a:r>
          </a:p>
          <a:p>
            <a:pPr algn="just">
              <a:lnSpc>
                <a:spcPts val="3220"/>
              </a:lnSpc>
            </a:pPr>
            <a:r>
              <a:rPr lang="en-US" sz="2300">
                <a:solidFill>
                  <a:srgbClr val="194035"/>
                </a:solidFill>
                <a:latin typeface="Poppins Bold"/>
              </a:rPr>
              <a:t>Tim Timing (DIMAS-TI 2023) - Universitas Negeri Jakarta</a:t>
            </a:r>
          </a:p>
          <a:p>
            <a:pPr algn="just" marL="496571" indent="-248285" lvl="1">
              <a:lnSpc>
                <a:spcPts val="3220"/>
              </a:lnSpc>
              <a:buFont typeface="Arial"/>
              <a:buChar char="•"/>
            </a:pPr>
            <a:r>
              <a:rPr lang="en-US" sz="2300">
                <a:solidFill>
                  <a:srgbClr val="194035"/>
                </a:solidFill>
                <a:latin typeface="Poppins"/>
              </a:rPr>
              <a:t>Kenneth Sabastian (1313621004)</a:t>
            </a:r>
          </a:p>
          <a:p>
            <a:pPr algn="just" marL="496571" indent="-248285" lvl="1">
              <a:lnSpc>
                <a:spcPts val="3220"/>
              </a:lnSpc>
              <a:buFont typeface="Arial"/>
              <a:buChar char="•"/>
            </a:pPr>
            <a:r>
              <a:rPr lang="en-US" sz="2300">
                <a:solidFill>
                  <a:srgbClr val="194035"/>
                </a:solidFill>
                <a:latin typeface="Poppins"/>
              </a:rPr>
              <a:t>Akmal Rafi Diara Putra (1313621007)</a:t>
            </a:r>
          </a:p>
          <a:p>
            <a:pPr algn="just" marL="496571" indent="-248285" lvl="1">
              <a:lnSpc>
                <a:spcPts val="3220"/>
              </a:lnSpc>
              <a:buFont typeface="Arial"/>
              <a:buChar char="•"/>
            </a:pPr>
            <a:r>
              <a:rPr lang="en-US" sz="2300">
                <a:solidFill>
                  <a:srgbClr val="194035"/>
                </a:solidFill>
                <a:latin typeface="Poppins"/>
              </a:rPr>
              <a:t>Muhammad Alfin Khaerudin (1313621003)</a:t>
            </a:r>
          </a:p>
          <a:p>
            <a:pPr algn="just" marL="496571" indent="-248285" lvl="1">
              <a:lnSpc>
                <a:spcPts val="3220"/>
              </a:lnSpc>
              <a:buFont typeface="Arial"/>
              <a:buChar char="•"/>
            </a:pPr>
            <a:r>
              <a:rPr lang="en-US" sz="2300">
                <a:solidFill>
                  <a:srgbClr val="194035"/>
                </a:solidFill>
                <a:latin typeface="Poppins"/>
              </a:rPr>
              <a:t>Annisa Sekar Rini Ayu (1313621002)</a:t>
            </a:r>
          </a:p>
          <a:p>
            <a:pPr algn="just" marL="496571" indent="-248285" lvl="1">
              <a:lnSpc>
                <a:spcPts val="3220"/>
              </a:lnSpc>
              <a:buFont typeface="Arial"/>
              <a:buChar char="•"/>
            </a:pPr>
            <a:r>
              <a:rPr lang="en-US" sz="2300">
                <a:solidFill>
                  <a:srgbClr val="194035"/>
                </a:solidFill>
                <a:latin typeface="Poppins"/>
              </a:rPr>
              <a:t>Roland Roman Topuh (1313621026)</a:t>
            </a:r>
          </a:p>
        </p:txBody>
      </p:sp>
      <p:sp>
        <p:nvSpPr>
          <p:cNvPr name="TextBox 13" id="13"/>
          <p:cNvSpPr txBox="true"/>
          <p:nvPr/>
        </p:nvSpPr>
        <p:spPr>
          <a:xfrm rot="0">
            <a:off x="1028700" y="5086624"/>
            <a:ext cx="8423104" cy="1076325"/>
          </a:xfrm>
          <a:prstGeom prst="rect">
            <a:avLst/>
          </a:prstGeom>
        </p:spPr>
        <p:txBody>
          <a:bodyPr anchor="t" rtlCol="false" tIns="0" lIns="0" bIns="0" rIns="0">
            <a:spAutoFit/>
          </a:bodyPr>
          <a:lstStyle/>
          <a:p>
            <a:pPr>
              <a:lnSpc>
                <a:spcPts val="4200"/>
              </a:lnSpc>
            </a:pPr>
            <a:r>
              <a:rPr lang="en-US" sz="3000">
                <a:solidFill>
                  <a:srgbClr val="295773"/>
                </a:solidFill>
                <a:latin typeface="Poppins Bold"/>
              </a:rPr>
              <a:t> “Klasifikasi Teks untuk Identifikasi     </a:t>
            </a:r>
          </a:p>
          <a:p>
            <a:pPr>
              <a:lnSpc>
                <a:spcPts val="4200"/>
              </a:lnSpc>
            </a:pPr>
            <a:r>
              <a:rPr lang="en-US" sz="3000">
                <a:solidFill>
                  <a:srgbClr val="295773"/>
                </a:solidFill>
                <a:latin typeface="Poppins Bold"/>
              </a:rPr>
              <a:t>   Bullying Data Twitter”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6936" y="1769598"/>
            <a:ext cx="11463413" cy="7488702"/>
          </a:xfrm>
          <a:custGeom>
            <a:avLst/>
            <a:gdLst/>
            <a:ahLst/>
            <a:cxnLst/>
            <a:rect r="r" b="b" t="t" l="l"/>
            <a:pathLst>
              <a:path h="7488702" w="11463413">
                <a:moveTo>
                  <a:pt x="0" y="0"/>
                </a:moveTo>
                <a:lnTo>
                  <a:pt x="11463413" y="0"/>
                </a:lnTo>
                <a:lnTo>
                  <a:pt x="11463413" y="7488702"/>
                </a:lnTo>
                <a:lnTo>
                  <a:pt x="0" y="7488702"/>
                </a:lnTo>
                <a:lnTo>
                  <a:pt x="0" y="0"/>
                </a:lnTo>
                <a:close/>
              </a:path>
            </a:pathLst>
          </a:custGeom>
          <a:blipFill>
            <a:blip r:embed="rId2"/>
            <a:stretch>
              <a:fillRect l="0" t="0" r="-69176" b="0"/>
            </a:stretch>
          </a:blipFill>
        </p:spPr>
      </p:sp>
      <p:grpSp>
        <p:nvGrpSpPr>
          <p:cNvPr name="Group 3" id="3"/>
          <p:cNvGrpSpPr/>
          <p:nvPr/>
        </p:nvGrpSpPr>
        <p:grpSpPr>
          <a:xfrm rot="0">
            <a:off x="9144000" y="2520854"/>
            <a:ext cx="12889288" cy="4766822"/>
            <a:chOff x="0" y="0"/>
            <a:chExt cx="10424514" cy="3855279"/>
          </a:xfrm>
        </p:grpSpPr>
        <p:sp>
          <p:nvSpPr>
            <p:cNvPr name="Freeform 4" id="4"/>
            <p:cNvSpPr/>
            <p:nvPr/>
          </p:nvSpPr>
          <p:spPr>
            <a:xfrm flipH="false" flipV="false" rot="0">
              <a:off x="0" y="0"/>
              <a:ext cx="10424514" cy="3855279"/>
            </a:xfrm>
            <a:custGeom>
              <a:avLst/>
              <a:gdLst/>
              <a:ahLst/>
              <a:cxnLst/>
              <a:rect r="r" b="b" t="t" l="l"/>
              <a:pathLst>
                <a:path h="3855279" w="10424514">
                  <a:moveTo>
                    <a:pt x="10300054" y="3855279"/>
                  </a:moveTo>
                  <a:lnTo>
                    <a:pt x="124460" y="3855279"/>
                  </a:lnTo>
                  <a:cubicBezTo>
                    <a:pt x="55880" y="3855279"/>
                    <a:pt x="0" y="3799399"/>
                    <a:pt x="0" y="3730819"/>
                  </a:cubicBezTo>
                  <a:lnTo>
                    <a:pt x="0" y="124460"/>
                  </a:lnTo>
                  <a:cubicBezTo>
                    <a:pt x="0" y="55880"/>
                    <a:pt x="55880" y="0"/>
                    <a:pt x="124460" y="0"/>
                  </a:cubicBezTo>
                  <a:lnTo>
                    <a:pt x="10300054" y="0"/>
                  </a:lnTo>
                  <a:cubicBezTo>
                    <a:pt x="10368635" y="0"/>
                    <a:pt x="10424514" y="55880"/>
                    <a:pt x="10424514" y="124460"/>
                  </a:cubicBezTo>
                  <a:lnTo>
                    <a:pt x="10424514" y="3730819"/>
                  </a:lnTo>
                  <a:cubicBezTo>
                    <a:pt x="10424514" y="3799399"/>
                    <a:pt x="10368635" y="3855279"/>
                    <a:pt x="10300054" y="3855279"/>
                  </a:cubicBezTo>
                  <a:close/>
                </a:path>
              </a:pathLst>
            </a:custGeom>
            <a:solidFill>
              <a:srgbClr val="027353"/>
            </a:solidFill>
          </p:spPr>
        </p:sp>
      </p:grpSp>
      <p:sp>
        <p:nvSpPr>
          <p:cNvPr name="AutoShape 5" id="5"/>
          <p:cNvSpPr/>
          <p:nvPr/>
        </p:nvSpPr>
        <p:spPr>
          <a:xfrm>
            <a:off x="9714445" y="3265001"/>
            <a:ext cx="2335904" cy="0"/>
          </a:xfrm>
          <a:prstGeom prst="line">
            <a:avLst/>
          </a:prstGeom>
          <a:ln cap="rnd" w="28575">
            <a:solidFill>
              <a:srgbClr val="FFFFFF"/>
            </a:solidFill>
            <a:prstDash val="solid"/>
            <a:headEnd type="none" len="sm" w="sm"/>
            <a:tailEnd type="none" len="sm" w="sm"/>
          </a:ln>
        </p:spPr>
      </p:sp>
      <p:sp>
        <p:nvSpPr>
          <p:cNvPr name="TextBox 6" id="6"/>
          <p:cNvSpPr txBox="true"/>
          <p:nvPr/>
        </p:nvSpPr>
        <p:spPr>
          <a:xfrm rot="0">
            <a:off x="9714445" y="3769737"/>
            <a:ext cx="7544855" cy="14996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Hasil Analisis Preprocessing</a:t>
            </a:r>
          </a:p>
        </p:txBody>
      </p:sp>
      <p:sp>
        <p:nvSpPr>
          <p:cNvPr name="TextBox 7" id="7"/>
          <p:cNvSpPr txBox="true"/>
          <p:nvPr/>
        </p:nvSpPr>
        <p:spPr>
          <a:xfrm rot="0">
            <a:off x="9714445" y="5461337"/>
            <a:ext cx="5932037" cy="1108710"/>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Setelah dilakukan </a:t>
            </a:r>
            <a:r>
              <a:rPr lang="en-US" sz="2100">
                <a:solidFill>
                  <a:srgbClr val="FFFFFF"/>
                </a:solidFill>
                <a:latin typeface="Roboto Italics"/>
              </a:rPr>
              <a:t>preprocessing,</a:t>
            </a:r>
            <a:r>
              <a:rPr lang="en-US" sz="2100">
                <a:solidFill>
                  <a:srgbClr val="FFFFFF"/>
                </a:solidFill>
                <a:latin typeface="Roboto"/>
              </a:rPr>
              <a:t> data text dipisahkan menjadi perkata dan menghilangkan atribut twitter_url pada data.</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56520"/>
            <a:ext cx="7649095" cy="7649095"/>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5061" t="0" r="-25061" b="0"/>
              </a:stretch>
            </a:blipFill>
          </p:spPr>
        </p:sp>
      </p:grpSp>
      <p:grpSp>
        <p:nvGrpSpPr>
          <p:cNvPr name="Group 4" id="4"/>
          <p:cNvGrpSpPr/>
          <p:nvPr/>
        </p:nvGrpSpPr>
        <p:grpSpPr>
          <a:xfrm rot="0">
            <a:off x="2726562" y="3191486"/>
            <a:ext cx="8370288" cy="2996418"/>
            <a:chOff x="0" y="0"/>
            <a:chExt cx="4819353" cy="1725245"/>
          </a:xfrm>
        </p:grpSpPr>
        <p:sp>
          <p:nvSpPr>
            <p:cNvPr name="Freeform 5" id="5"/>
            <p:cNvSpPr/>
            <p:nvPr/>
          </p:nvSpPr>
          <p:spPr>
            <a:xfrm flipH="false" flipV="false" rot="0">
              <a:off x="0" y="0"/>
              <a:ext cx="4819354" cy="1725245"/>
            </a:xfrm>
            <a:custGeom>
              <a:avLst/>
              <a:gdLst/>
              <a:ahLst/>
              <a:cxnLst/>
              <a:rect r="r" b="b" t="t" l="l"/>
              <a:pathLst>
                <a:path h="1725245" w="4819354">
                  <a:moveTo>
                    <a:pt x="4694893" y="1725245"/>
                  </a:moveTo>
                  <a:lnTo>
                    <a:pt x="124460" y="1725245"/>
                  </a:lnTo>
                  <a:cubicBezTo>
                    <a:pt x="55880" y="1725245"/>
                    <a:pt x="0" y="1669365"/>
                    <a:pt x="0" y="1600785"/>
                  </a:cubicBezTo>
                  <a:lnTo>
                    <a:pt x="0" y="124460"/>
                  </a:lnTo>
                  <a:cubicBezTo>
                    <a:pt x="0" y="55880"/>
                    <a:pt x="55880" y="0"/>
                    <a:pt x="124460" y="0"/>
                  </a:cubicBezTo>
                  <a:lnTo>
                    <a:pt x="4694894" y="0"/>
                  </a:lnTo>
                  <a:cubicBezTo>
                    <a:pt x="4763474" y="0"/>
                    <a:pt x="4819354" y="55880"/>
                    <a:pt x="4819354" y="124460"/>
                  </a:cubicBezTo>
                  <a:lnTo>
                    <a:pt x="4819354" y="1600785"/>
                  </a:lnTo>
                  <a:cubicBezTo>
                    <a:pt x="4819354" y="1669365"/>
                    <a:pt x="4763474" y="1725245"/>
                    <a:pt x="4694894" y="1725245"/>
                  </a:cubicBezTo>
                  <a:close/>
                </a:path>
              </a:pathLst>
            </a:custGeom>
            <a:solidFill>
              <a:srgbClr val="027353"/>
            </a:solidFill>
          </p:spPr>
        </p:sp>
      </p:grpSp>
      <p:sp>
        <p:nvSpPr>
          <p:cNvPr name="Freeform 6" id="6"/>
          <p:cNvSpPr/>
          <p:nvPr/>
        </p:nvSpPr>
        <p:spPr>
          <a:xfrm flipH="false" flipV="false" rot="0">
            <a:off x="11917926" y="3621234"/>
            <a:ext cx="5515302" cy="5752193"/>
          </a:xfrm>
          <a:custGeom>
            <a:avLst/>
            <a:gdLst/>
            <a:ahLst/>
            <a:cxnLst/>
            <a:rect r="r" b="b" t="t" l="l"/>
            <a:pathLst>
              <a:path h="5752193" w="5515302">
                <a:moveTo>
                  <a:pt x="0" y="0"/>
                </a:moveTo>
                <a:lnTo>
                  <a:pt x="5515302" y="0"/>
                </a:lnTo>
                <a:lnTo>
                  <a:pt x="5515302" y="5752193"/>
                </a:lnTo>
                <a:lnTo>
                  <a:pt x="0" y="5752193"/>
                </a:lnTo>
                <a:lnTo>
                  <a:pt x="0" y="0"/>
                </a:lnTo>
                <a:close/>
              </a:path>
            </a:pathLst>
          </a:custGeom>
          <a:blipFill>
            <a:blip r:embed="rId3"/>
            <a:stretch>
              <a:fillRect l="0" t="0" r="0" b="0"/>
            </a:stretch>
          </a:blipFill>
        </p:spPr>
      </p:sp>
      <p:sp>
        <p:nvSpPr>
          <p:cNvPr name="TextBox 7" id="7"/>
          <p:cNvSpPr txBox="true"/>
          <p:nvPr/>
        </p:nvSpPr>
        <p:spPr>
          <a:xfrm rot="0">
            <a:off x="3402811" y="3573609"/>
            <a:ext cx="7295037" cy="897890"/>
          </a:xfrm>
          <a:prstGeom prst="rect">
            <a:avLst/>
          </a:prstGeom>
        </p:spPr>
        <p:txBody>
          <a:bodyPr anchor="t" rtlCol="false" tIns="0" lIns="0" bIns="0" rIns="0">
            <a:spAutoFit/>
          </a:bodyPr>
          <a:lstStyle/>
          <a:p>
            <a:pPr>
              <a:lnSpc>
                <a:spcPts val="7000"/>
              </a:lnSpc>
            </a:pPr>
            <a:r>
              <a:rPr lang="en-US" sz="5600">
                <a:solidFill>
                  <a:srgbClr val="FFFFFF"/>
                </a:solidFill>
                <a:latin typeface="Roboto Bold"/>
              </a:rPr>
              <a:t>Modeling</a:t>
            </a:r>
          </a:p>
        </p:txBody>
      </p:sp>
      <p:sp>
        <p:nvSpPr>
          <p:cNvPr name="TextBox 8" id="8"/>
          <p:cNvSpPr txBox="true"/>
          <p:nvPr/>
        </p:nvSpPr>
        <p:spPr>
          <a:xfrm rot="0">
            <a:off x="3402811" y="4661535"/>
            <a:ext cx="7295037" cy="110871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Roboto"/>
              </a:rPr>
              <a:t>Memproses data yang telah dilakukan </a:t>
            </a:r>
            <a:r>
              <a:rPr lang="en-US" sz="2100">
                <a:solidFill>
                  <a:srgbClr val="FFFFFF"/>
                </a:solidFill>
                <a:latin typeface="Roboto Italics"/>
              </a:rPr>
              <a:t>preprocessing</a:t>
            </a:r>
            <a:r>
              <a:rPr lang="en-US" sz="2100">
                <a:solidFill>
                  <a:srgbClr val="FFFFFF"/>
                </a:solidFill>
                <a:latin typeface="Roboto"/>
              </a:rPr>
              <a:t> sebelumnya ke dalam model yang kami gunakan untuk mendapatkah hasil yang diinginkan.</a:t>
            </a:r>
          </a:p>
        </p:txBody>
      </p:sp>
      <p:sp>
        <p:nvSpPr>
          <p:cNvPr name="TextBox 9" id="9"/>
          <p:cNvSpPr txBox="true"/>
          <p:nvPr/>
        </p:nvSpPr>
        <p:spPr>
          <a:xfrm rot="0">
            <a:off x="11917926" y="2708063"/>
            <a:ext cx="5515302" cy="737235"/>
          </a:xfrm>
          <a:prstGeom prst="rect">
            <a:avLst/>
          </a:prstGeom>
        </p:spPr>
        <p:txBody>
          <a:bodyPr anchor="t" rtlCol="false" tIns="0" lIns="0" bIns="0" rIns="0">
            <a:spAutoFit/>
          </a:bodyPr>
          <a:lstStyle/>
          <a:p>
            <a:pPr>
              <a:lnSpc>
                <a:spcPts val="2940"/>
              </a:lnSpc>
              <a:spcBef>
                <a:spcPct val="0"/>
              </a:spcBef>
            </a:pPr>
            <a:r>
              <a:rPr lang="en-US" sz="2100">
                <a:solidFill>
                  <a:srgbClr val="295773"/>
                </a:solidFill>
                <a:latin typeface="Roboto"/>
              </a:rPr>
              <a:t>Data per-label berjumlah </a:t>
            </a:r>
            <a:r>
              <a:rPr lang="en-US" sz="2100">
                <a:solidFill>
                  <a:srgbClr val="295773"/>
                </a:solidFill>
                <a:latin typeface="Roboto Bold"/>
              </a:rPr>
              <a:t>1112 </a:t>
            </a:r>
            <a:r>
              <a:rPr lang="en-US" sz="2100">
                <a:solidFill>
                  <a:srgbClr val="295773"/>
                </a:solidFill>
                <a:latin typeface="Roboto"/>
              </a:rPr>
              <a:t>pada Bully dan </a:t>
            </a:r>
            <a:r>
              <a:rPr lang="en-US" sz="2100">
                <a:solidFill>
                  <a:srgbClr val="295773"/>
                </a:solidFill>
                <a:latin typeface="Roboto Bold"/>
              </a:rPr>
              <a:t>343 </a:t>
            </a:r>
            <a:r>
              <a:rPr lang="en-US" sz="2100">
                <a:solidFill>
                  <a:srgbClr val="295773"/>
                </a:solidFill>
                <a:latin typeface="Roboto"/>
              </a:rPr>
              <a:t>pada NoBully</a:t>
            </a:r>
          </a:p>
        </p:txBody>
      </p:sp>
      <p:sp>
        <p:nvSpPr>
          <p:cNvPr name="TextBox 10" id="10"/>
          <p:cNvSpPr txBox="true"/>
          <p:nvPr/>
        </p:nvSpPr>
        <p:spPr>
          <a:xfrm rot="0">
            <a:off x="11917926" y="1890355"/>
            <a:ext cx="4008140" cy="533400"/>
          </a:xfrm>
          <a:prstGeom prst="rect">
            <a:avLst/>
          </a:prstGeom>
        </p:spPr>
        <p:txBody>
          <a:bodyPr anchor="t" rtlCol="false" tIns="0" lIns="0" bIns="0" rIns="0">
            <a:spAutoFit/>
          </a:bodyPr>
          <a:lstStyle/>
          <a:p>
            <a:pPr>
              <a:lnSpc>
                <a:spcPts val="4200"/>
              </a:lnSpc>
            </a:pPr>
            <a:r>
              <a:rPr lang="en-US" sz="3000">
                <a:solidFill>
                  <a:srgbClr val="295773"/>
                </a:solidFill>
                <a:latin typeface="Roboto Bold"/>
              </a:rPr>
              <a:t>BANYAK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56520"/>
            <a:ext cx="7649095" cy="7649095"/>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5061" t="0" r="-25061" b="0"/>
              </a:stretch>
            </a:blipFill>
          </p:spPr>
        </p:sp>
      </p:grpSp>
      <p:grpSp>
        <p:nvGrpSpPr>
          <p:cNvPr name="Group 4" id="4"/>
          <p:cNvGrpSpPr/>
          <p:nvPr/>
        </p:nvGrpSpPr>
        <p:grpSpPr>
          <a:xfrm rot="0">
            <a:off x="2726562" y="3191486"/>
            <a:ext cx="8370288" cy="2996418"/>
            <a:chOff x="0" y="0"/>
            <a:chExt cx="4819353" cy="1725245"/>
          </a:xfrm>
        </p:grpSpPr>
        <p:sp>
          <p:nvSpPr>
            <p:cNvPr name="Freeform 5" id="5"/>
            <p:cNvSpPr/>
            <p:nvPr/>
          </p:nvSpPr>
          <p:spPr>
            <a:xfrm flipH="false" flipV="false" rot="0">
              <a:off x="0" y="0"/>
              <a:ext cx="4819354" cy="1725245"/>
            </a:xfrm>
            <a:custGeom>
              <a:avLst/>
              <a:gdLst/>
              <a:ahLst/>
              <a:cxnLst/>
              <a:rect r="r" b="b" t="t" l="l"/>
              <a:pathLst>
                <a:path h="1725245" w="4819354">
                  <a:moveTo>
                    <a:pt x="4694893" y="1725245"/>
                  </a:moveTo>
                  <a:lnTo>
                    <a:pt x="124460" y="1725245"/>
                  </a:lnTo>
                  <a:cubicBezTo>
                    <a:pt x="55880" y="1725245"/>
                    <a:pt x="0" y="1669365"/>
                    <a:pt x="0" y="1600785"/>
                  </a:cubicBezTo>
                  <a:lnTo>
                    <a:pt x="0" y="124460"/>
                  </a:lnTo>
                  <a:cubicBezTo>
                    <a:pt x="0" y="55880"/>
                    <a:pt x="55880" y="0"/>
                    <a:pt x="124460" y="0"/>
                  </a:cubicBezTo>
                  <a:lnTo>
                    <a:pt x="4694894" y="0"/>
                  </a:lnTo>
                  <a:cubicBezTo>
                    <a:pt x="4763474" y="0"/>
                    <a:pt x="4819354" y="55880"/>
                    <a:pt x="4819354" y="124460"/>
                  </a:cubicBezTo>
                  <a:lnTo>
                    <a:pt x="4819354" y="1600785"/>
                  </a:lnTo>
                  <a:cubicBezTo>
                    <a:pt x="4819354" y="1669365"/>
                    <a:pt x="4763474" y="1725245"/>
                    <a:pt x="4694894" y="1725245"/>
                  </a:cubicBezTo>
                  <a:close/>
                </a:path>
              </a:pathLst>
            </a:custGeom>
            <a:solidFill>
              <a:srgbClr val="027353"/>
            </a:solidFill>
          </p:spPr>
        </p:sp>
      </p:grpSp>
      <p:sp>
        <p:nvSpPr>
          <p:cNvPr name="Freeform 6" id="6"/>
          <p:cNvSpPr/>
          <p:nvPr/>
        </p:nvSpPr>
        <p:spPr>
          <a:xfrm flipH="false" flipV="false" rot="0">
            <a:off x="11917926" y="3621234"/>
            <a:ext cx="5515302" cy="5752193"/>
          </a:xfrm>
          <a:custGeom>
            <a:avLst/>
            <a:gdLst/>
            <a:ahLst/>
            <a:cxnLst/>
            <a:rect r="r" b="b" t="t" l="l"/>
            <a:pathLst>
              <a:path h="5752193" w="5515302">
                <a:moveTo>
                  <a:pt x="0" y="0"/>
                </a:moveTo>
                <a:lnTo>
                  <a:pt x="5515302" y="0"/>
                </a:lnTo>
                <a:lnTo>
                  <a:pt x="5515302" y="5752193"/>
                </a:lnTo>
                <a:lnTo>
                  <a:pt x="0" y="5752193"/>
                </a:lnTo>
                <a:lnTo>
                  <a:pt x="0" y="0"/>
                </a:lnTo>
                <a:close/>
              </a:path>
            </a:pathLst>
          </a:custGeom>
          <a:blipFill>
            <a:blip r:embed="rId3"/>
            <a:stretch>
              <a:fillRect l="0" t="0" r="0" b="0"/>
            </a:stretch>
          </a:blipFill>
        </p:spPr>
      </p:sp>
      <p:sp>
        <p:nvSpPr>
          <p:cNvPr name="TextBox 7" id="7"/>
          <p:cNvSpPr txBox="true"/>
          <p:nvPr/>
        </p:nvSpPr>
        <p:spPr>
          <a:xfrm rot="0">
            <a:off x="3402811" y="3573609"/>
            <a:ext cx="7295037" cy="897890"/>
          </a:xfrm>
          <a:prstGeom prst="rect">
            <a:avLst/>
          </a:prstGeom>
        </p:spPr>
        <p:txBody>
          <a:bodyPr anchor="t" rtlCol="false" tIns="0" lIns="0" bIns="0" rIns="0">
            <a:spAutoFit/>
          </a:bodyPr>
          <a:lstStyle/>
          <a:p>
            <a:pPr>
              <a:lnSpc>
                <a:spcPts val="7000"/>
              </a:lnSpc>
            </a:pPr>
            <a:r>
              <a:rPr lang="en-US" sz="5600">
                <a:solidFill>
                  <a:srgbClr val="FFFFFF"/>
                </a:solidFill>
                <a:latin typeface="Roboto Bold"/>
              </a:rPr>
              <a:t>Modeling</a:t>
            </a:r>
          </a:p>
        </p:txBody>
      </p:sp>
      <p:sp>
        <p:nvSpPr>
          <p:cNvPr name="TextBox 8" id="8"/>
          <p:cNvSpPr txBox="true"/>
          <p:nvPr/>
        </p:nvSpPr>
        <p:spPr>
          <a:xfrm rot="0">
            <a:off x="3402811" y="4661535"/>
            <a:ext cx="7295037" cy="110871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Roboto"/>
              </a:rPr>
              <a:t>Memproses data yang telah dilakukan preprocessing sebelumnya ke dalam model yang kami gunakan untuk mendapatkah hasil yang diinginkan.</a:t>
            </a:r>
          </a:p>
        </p:txBody>
      </p:sp>
      <p:sp>
        <p:nvSpPr>
          <p:cNvPr name="TextBox 9" id="9"/>
          <p:cNvSpPr txBox="true"/>
          <p:nvPr/>
        </p:nvSpPr>
        <p:spPr>
          <a:xfrm rot="0">
            <a:off x="11917926" y="2708063"/>
            <a:ext cx="5515302" cy="737235"/>
          </a:xfrm>
          <a:prstGeom prst="rect">
            <a:avLst/>
          </a:prstGeom>
        </p:spPr>
        <p:txBody>
          <a:bodyPr anchor="t" rtlCol="false" tIns="0" lIns="0" bIns="0" rIns="0">
            <a:spAutoFit/>
          </a:bodyPr>
          <a:lstStyle/>
          <a:p>
            <a:pPr>
              <a:lnSpc>
                <a:spcPts val="2940"/>
              </a:lnSpc>
              <a:spcBef>
                <a:spcPct val="0"/>
              </a:spcBef>
            </a:pPr>
            <a:r>
              <a:rPr lang="en-US" sz="2100">
                <a:solidFill>
                  <a:srgbClr val="295773"/>
                </a:solidFill>
                <a:latin typeface="Roboto"/>
              </a:rPr>
              <a:t>Data per-label berjumlah </a:t>
            </a:r>
            <a:r>
              <a:rPr lang="en-US" sz="2100">
                <a:solidFill>
                  <a:srgbClr val="295773"/>
                </a:solidFill>
                <a:latin typeface="Roboto Bold"/>
              </a:rPr>
              <a:t>1112 </a:t>
            </a:r>
            <a:r>
              <a:rPr lang="en-US" sz="2100">
                <a:solidFill>
                  <a:srgbClr val="295773"/>
                </a:solidFill>
                <a:latin typeface="Roboto"/>
              </a:rPr>
              <a:t>pada Bully dan </a:t>
            </a:r>
            <a:r>
              <a:rPr lang="en-US" sz="2100">
                <a:solidFill>
                  <a:srgbClr val="295773"/>
                </a:solidFill>
                <a:latin typeface="Roboto Bold"/>
              </a:rPr>
              <a:t>343 </a:t>
            </a:r>
            <a:r>
              <a:rPr lang="en-US" sz="2100">
                <a:solidFill>
                  <a:srgbClr val="295773"/>
                </a:solidFill>
                <a:latin typeface="Roboto"/>
              </a:rPr>
              <a:t>pada NoBully</a:t>
            </a:r>
          </a:p>
        </p:txBody>
      </p:sp>
      <p:sp>
        <p:nvSpPr>
          <p:cNvPr name="TextBox 10" id="10"/>
          <p:cNvSpPr txBox="true"/>
          <p:nvPr/>
        </p:nvSpPr>
        <p:spPr>
          <a:xfrm rot="0">
            <a:off x="11917926" y="1890355"/>
            <a:ext cx="4008140" cy="533400"/>
          </a:xfrm>
          <a:prstGeom prst="rect">
            <a:avLst/>
          </a:prstGeom>
        </p:spPr>
        <p:txBody>
          <a:bodyPr anchor="t" rtlCol="false" tIns="0" lIns="0" bIns="0" rIns="0">
            <a:spAutoFit/>
          </a:bodyPr>
          <a:lstStyle/>
          <a:p>
            <a:pPr>
              <a:lnSpc>
                <a:spcPts val="4200"/>
              </a:lnSpc>
            </a:pPr>
            <a:r>
              <a:rPr lang="en-US" sz="3000">
                <a:solidFill>
                  <a:srgbClr val="295773"/>
                </a:solidFill>
                <a:latin typeface="Roboto Bold"/>
              </a:rPr>
              <a:t>BANYAK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387499"/>
            <a:ext cx="12889288" cy="6728546"/>
            <a:chOff x="0" y="0"/>
            <a:chExt cx="10424514" cy="5441870"/>
          </a:xfrm>
        </p:grpSpPr>
        <p:sp>
          <p:nvSpPr>
            <p:cNvPr name="Freeform 3" id="3"/>
            <p:cNvSpPr/>
            <p:nvPr/>
          </p:nvSpPr>
          <p:spPr>
            <a:xfrm flipH="false" flipV="false" rot="0">
              <a:off x="0" y="0"/>
              <a:ext cx="10424514" cy="5441870"/>
            </a:xfrm>
            <a:custGeom>
              <a:avLst/>
              <a:gdLst/>
              <a:ahLst/>
              <a:cxnLst/>
              <a:rect r="r" b="b" t="t" l="l"/>
              <a:pathLst>
                <a:path h="5441870" w="10424514">
                  <a:moveTo>
                    <a:pt x="10300054" y="5441870"/>
                  </a:moveTo>
                  <a:lnTo>
                    <a:pt x="124460" y="5441870"/>
                  </a:lnTo>
                  <a:cubicBezTo>
                    <a:pt x="55880" y="5441870"/>
                    <a:pt x="0" y="5385990"/>
                    <a:pt x="0" y="5317410"/>
                  </a:cubicBezTo>
                  <a:lnTo>
                    <a:pt x="0" y="124460"/>
                  </a:lnTo>
                  <a:cubicBezTo>
                    <a:pt x="0" y="55880"/>
                    <a:pt x="55880" y="0"/>
                    <a:pt x="124460" y="0"/>
                  </a:cubicBezTo>
                  <a:lnTo>
                    <a:pt x="10300054" y="0"/>
                  </a:lnTo>
                  <a:cubicBezTo>
                    <a:pt x="10368635" y="0"/>
                    <a:pt x="10424514" y="55880"/>
                    <a:pt x="10424514" y="124460"/>
                  </a:cubicBezTo>
                  <a:lnTo>
                    <a:pt x="10424514" y="5317410"/>
                  </a:lnTo>
                  <a:cubicBezTo>
                    <a:pt x="10424514" y="5385990"/>
                    <a:pt x="10368635" y="5441870"/>
                    <a:pt x="10300054" y="5441870"/>
                  </a:cubicBezTo>
                  <a:close/>
                </a:path>
              </a:pathLst>
            </a:custGeom>
            <a:solidFill>
              <a:srgbClr val="027353"/>
            </a:solidFill>
          </p:spPr>
        </p:sp>
      </p:grpSp>
      <p:sp>
        <p:nvSpPr>
          <p:cNvPr name="AutoShape 4" id="4"/>
          <p:cNvSpPr/>
          <p:nvPr/>
        </p:nvSpPr>
        <p:spPr>
          <a:xfrm>
            <a:off x="9714445" y="2131646"/>
            <a:ext cx="2335904"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534178" y="2131646"/>
            <a:ext cx="8295497" cy="7378514"/>
          </a:xfrm>
          <a:custGeom>
            <a:avLst/>
            <a:gdLst/>
            <a:ahLst/>
            <a:cxnLst/>
            <a:rect r="r" b="b" t="t" l="l"/>
            <a:pathLst>
              <a:path h="7378514" w="8295497">
                <a:moveTo>
                  <a:pt x="0" y="0"/>
                </a:moveTo>
                <a:lnTo>
                  <a:pt x="8295497" y="0"/>
                </a:lnTo>
                <a:lnTo>
                  <a:pt x="8295497" y="7378513"/>
                </a:lnTo>
                <a:lnTo>
                  <a:pt x="0" y="7378513"/>
                </a:lnTo>
                <a:lnTo>
                  <a:pt x="0" y="0"/>
                </a:lnTo>
                <a:close/>
              </a:path>
            </a:pathLst>
          </a:custGeom>
          <a:blipFill>
            <a:blip r:embed="rId2"/>
            <a:stretch>
              <a:fillRect l="0" t="0" r="0" b="0"/>
            </a:stretch>
          </a:blipFill>
        </p:spPr>
      </p:sp>
      <p:sp>
        <p:nvSpPr>
          <p:cNvPr name="TextBox 6" id="6"/>
          <p:cNvSpPr txBox="true"/>
          <p:nvPr/>
        </p:nvSpPr>
        <p:spPr>
          <a:xfrm rot="0">
            <a:off x="9714445" y="2636381"/>
            <a:ext cx="6332688" cy="1499318"/>
          </a:xfrm>
          <a:prstGeom prst="rect">
            <a:avLst/>
          </a:prstGeom>
        </p:spPr>
        <p:txBody>
          <a:bodyPr anchor="t" rtlCol="false" tIns="0" lIns="0" bIns="0" rIns="0">
            <a:spAutoFit/>
          </a:bodyPr>
          <a:lstStyle/>
          <a:p>
            <a:pPr>
              <a:lnSpc>
                <a:spcPts val="5712"/>
              </a:lnSpc>
            </a:pPr>
            <a:r>
              <a:rPr lang="en-US" sz="5600">
                <a:solidFill>
                  <a:srgbClr val="FFFFFF"/>
                </a:solidFill>
                <a:latin typeface="Roboto Bold"/>
              </a:rPr>
              <a:t>Support Vector</a:t>
            </a:r>
          </a:p>
          <a:p>
            <a:pPr algn="l" marL="0" indent="0" lvl="0">
              <a:lnSpc>
                <a:spcPts val="5712"/>
              </a:lnSpc>
            </a:pPr>
            <a:r>
              <a:rPr lang="en-US" sz="5600">
                <a:solidFill>
                  <a:srgbClr val="FFFFFF"/>
                </a:solidFill>
                <a:latin typeface="Roboto Bold"/>
              </a:rPr>
              <a:t>Machine</a:t>
            </a:r>
          </a:p>
        </p:txBody>
      </p:sp>
      <p:sp>
        <p:nvSpPr>
          <p:cNvPr name="TextBox 7" id="7"/>
          <p:cNvSpPr txBox="true"/>
          <p:nvPr/>
        </p:nvSpPr>
        <p:spPr>
          <a:xfrm rot="0">
            <a:off x="9714445" y="4327981"/>
            <a:ext cx="5932037" cy="2966085"/>
          </a:xfrm>
          <a:prstGeom prst="rect">
            <a:avLst/>
          </a:prstGeom>
        </p:spPr>
        <p:txBody>
          <a:bodyPr anchor="t" rtlCol="false" tIns="0" lIns="0" bIns="0" rIns="0">
            <a:spAutoFit/>
          </a:bodyPr>
          <a:lstStyle/>
          <a:p>
            <a:pPr algn="just">
              <a:lnSpc>
                <a:spcPts val="2940"/>
              </a:lnSpc>
            </a:pPr>
            <a:r>
              <a:rPr lang="en-US" sz="2100">
                <a:solidFill>
                  <a:srgbClr val="FFFFFF"/>
                </a:solidFill>
                <a:latin typeface="Roboto"/>
              </a:rPr>
              <a:t>Dalam mengklasifikasikan data, kami menggunakan metode SVM (Support Vector Machine).  Hal ini dikarenakan data </a:t>
            </a:r>
            <a:r>
              <a:rPr lang="en-US" sz="2100">
                <a:solidFill>
                  <a:srgbClr val="FFFFFF"/>
                </a:solidFill>
                <a:latin typeface="Roboto Italics"/>
              </a:rPr>
              <a:t>bully</a:t>
            </a:r>
            <a:r>
              <a:rPr lang="en-US" sz="2100">
                <a:solidFill>
                  <a:srgbClr val="FFFFFF"/>
                </a:solidFill>
                <a:latin typeface="Roboto"/>
              </a:rPr>
              <a:t> yang diberikan memiliki tipe data yang kompleks, serta jumlah data tersebut tergolong sedikit.</a:t>
            </a:r>
          </a:p>
          <a:p>
            <a:pPr algn="just">
              <a:lnSpc>
                <a:spcPts val="2940"/>
              </a:lnSpc>
            </a:pPr>
          </a:p>
          <a:p>
            <a:pPr algn="just">
              <a:lnSpc>
                <a:spcPts val="2940"/>
              </a:lnSpc>
              <a:spcBef>
                <a:spcPct val="0"/>
              </a:spcBef>
            </a:pPr>
            <a:r>
              <a:rPr lang="en-US" sz="2100">
                <a:solidFill>
                  <a:srgbClr val="FFFFFF"/>
                </a:solidFill>
                <a:latin typeface="Roboto"/>
              </a:rPr>
              <a:t>Dengan menggunakan model SVM ini kami mendapatkan hasil akrurasi sampai dengan </a:t>
            </a:r>
            <a:r>
              <a:rPr lang="en-US" sz="2100">
                <a:solidFill>
                  <a:srgbClr val="FFFFFF"/>
                </a:solidFill>
                <a:latin typeface="Roboto Bold"/>
              </a:rPr>
              <a:t>84%</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8758513" cy="6728546"/>
            <a:chOff x="0" y="0"/>
            <a:chExt cx="15171388" cy="5441870"/>
          </a:xfrm>
        </p:grpSpPr>
        <p:sp>
          <p:nvSpPr>
            <p:cNvPr name="Freeform 3" id="3"/>
            <p:cNvSpPr/>
            <p:nvPr/>
          </p:nvSpPr>
          <p:spPr>
            <a:xfrm flipH="false" flipV="false" rot="0">
              <a:off x="0" y="0"/>
              <a:ext cx="15171389" cy="5441870"/>
            </a:xfrm>
            <a:custGeom>
              <a:avLst/>
              <a:gdLst/>
              <a:ahLst/>
              <a:cxnLst/>
              <a:rect r="r" b="b" t="t" l="l"/>
              <a:pathLst>
                <a:path h="5441870" w="15171389">
                  <a:moveTo>
                    <a:pt x="15046928" y="5441870"/>
                  </a:moveTo>
                  <a:lnTo>
                    <a:pt x="124460" y="5441870"/>
                  </a:lnTo>
                  <a:cubicBezTo>
                    <a:pt x="55880" y="5441870"/>
                    <a:pt x="0" y="5385990"/>
                    <a:pt x="0" y="5317410"/>
                  </a:cubicBezTo>
                  <a:lnTo>
                    <a:pt x="0" y="124460"/>
                  </a:lnTo>
                  <a:cubicBezTo>
                    <a:pt x="0" y="55880"/>
                    <a:pt x="55880" y="0"/>
                    <a:pt x="124460" y="0"/>
                  </a:cubicBezTo>
                  <a:lnTo>
                    <a:pt x="15046928" y="0"/>
                  </a:lnTo>
                  <a:cubicBezTo>
                    <a:pt x="15115508" y="0"/>
                    <a:pt x="15171389" y="55880"/>
                    <a:pt x="15171389" y="124460"/>
                  </a:cubicBezTo>
                  <a:lnTo>
                    <a:pt x="15171389" y="5317410"/>
                  </a:lnTo>
                  <a:cubicBezTo>
                    <a:pt x="15171389" y="5385990"/>
                    <a:pt x="15115508" y="5441870"/>
                    <a:pt x="15046928" y="5441870"/>
                  </a:cubicBezTo>
                  <a:close/>
                </a:path>
              </a:pathLst>
            </a:custGeom>
            <a:solidFill>
              <a:srgbClr val="027353"/>
            </a:solidFill>
          </p:spPr>
        </p:sp>
      </p:grpSp>
      <p:sp>
        <p:nvSpPr>
          <p:cNvPr name="AutoShape 4" id="4"/>
          <p:cNvSpPr/>
          <p:nvPr/>
        </p:nvSpPr>
        <p:spPr>
          <a:xfrm>
            <a:off x="1599145" y="1772847"/>
            <a:ext cx="2335904"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10177058" y="6752585"/>
            <a:ext cx="7082242" cy="2723077"/>
          </a:xfrm>
          <a:custGeom>
            <a:avLst/>
            <a:gdLst/>
            <a:ahLst/>
            <a:cxnLst/>
            <a:rect r="r" b="b" t="t" l="l"/>
            <a:pathLst>
              <a:path h="2723077" w="7082242">
                <a:moveTo>
                  <a:pt x="0" y="0"/>
                </a:moveTo>
                <a:lnTo>
                  <a:pt x="7082242" y="0"/>
                </a:lnTo>
                <a:lnTo>
                  <a:pt x="7082242" y="2723077"/>
                </a:lnTo>
                <a:lnTo>
                  <a:pt x="0" y="2723077"/>
                </a:lnTo>
                <a:lnTo>
                  <a:pt x="0" y="0"/>
                </a:lnTo>
                <a:close/>
              </a:path>
            </a:pathLst>
          </a:custGeom>
          <a:blipFill>
            <a:blip r:embed="rId2"/>
            <a:stretch>
              <a:fillRect l="0" t="0" r="0" b="0"/>
            </a:stretch>
          </a:blipFill>
        </p:spPr>
      </p:sp>
      <p:sp>
        <p:nvSpPr>
          <p:cNvPr name="TextBox 6" id="6"/>
          <p:cNvSpPr txBox="true"/>
          <p:nvPr/>
        </p:nvSpPr>
        <p:spPr>
          <a:xfrm rot="0">
            <a:off x="1599145" y="2172852"/>
            <a:ext cx="12313556" cy="7757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Proses Support Vector Machine</a:t>
            </a:r>
          </a:p>
        </p:txBody>
      </p:sp>
      <p:sp>
        <p:nvSpPr>
          <p:cNvPr name="TextBox 7" id="7"/>
          <p:cNvSpPr txBox="true"/>
          <p:nvPr/>
        </p:nvSpPr>
        <p:spPr>
          <a:xfrm rot="0">
            <a:off x="1599145" y="3210461"/>
            <a:ext cx="15660155" cy="3337337"/>
          </a:xfrm>
          <a:prstGeom prst="rect">
            <a:avLst/>
          </a:prstGeom>
        </p:spPr>
        <p:txBody>
          <a:bodyPr anchor="t" rtlCol="false" tIns="0" lIns="0" bIns="0" rIns="0">
            <a:spAutoFit/>
          </a:bodyPr>
          <a:lstStyle/>
          <a:p>
            <a:pPr algn="just">
              <a:lnSpc>
                <a:spcPts val="2940"/>
              </a:lnSpc>
            </a:pPr>
            <a:r>
              <a:rPr lang="en-US" sz="2100">
                <a:solidFill>
                  <a:srgbClr val="FFFFFF"/>
                </a:solidFill>
                <a:latin typeface="Roboto"/>
              </a:rPr>
              <a:t>Dalam pemodelan SVM terdapat kernel sebagai parameter utama untuk menjalankan proses model, kernel adalah fungsi matematika yang digunakan untuk mengubah data input menjadi bentuk yang lebih sesuai untuk analisis. Pemilihan kernel tergantung pada jenis data dan masalah yang dihadapi. Kami menggunakan Kernel Radial (RBF) dalam menggunakan model SVM. Selanjutnya juga kita dapat membuat data training dan data testing dalam penggunaan model SVM ini. SVM juga </a:t>
            </a:r>
            <a:r>
              <a:rPr lang="en-US" sz="2100">
                <a:solidFill>
                  <a:srgbClr val="FFFFFF"/>
                </a:solidFill>
                <a:latin typeface="Roboto Italics"/>
              </a:rPr>
              <a:t>support </a:t>
            </a:r>
            <a:r>
              <a:rPr lang="en-US" sz="2100">
                <a:solidFill>
                  <a:srgbClr val="FFFFFF"/>
                </a:solidFill>
                <a:latin typeface="Roboto"/>
              </a:rPr>
              <a:t>membuat test size sebanyak 0.2 yang mengartikan 20% pengambilan data dari data asli.</a:t>
            </a:r>
          </a:p>
          <a:p>
            <a:pPr algn="just">
              <a:lnSpc>
                <a:spcPts val="2940"/>
              </a:lnSpc>
            </a:pPr>
          </a:p>
          <a:p>
            <a:pPr algn="just">
              <a:lnSpc>
                <a:spcPts val="2940"/>
              </a:lnSpc>
              <a:spcBef>
                <a:spcPct val="0"/>
              </a:spcBef>
            </a:pPr>
            <a:r>
              <a:rPr lang="en-US" sz="2100">
                <a:solidFill>
                  <a:srgbClr val="FFFFFF"/>
                </a:solidFill>
                <a:latin typeface="Roboto"/>
              </a:rPr>
              <a:t>Model akan mencoba menemukan </a:t>
            </a:r>
            <a:r>
              <a:rPr lang="en-US" sz="2100">
                <a:solidFill>
                  <a:srgbClr val="FFFFFF"/>
                </a:solidFill>
                <a:latin typeface="Roboto Italics"/>
              </a:rPr>
              <a:t>hyperplane </a:t>
            </a:r>
            <a:r>
              <a:rPr lang="en-US" sz="2100">
                <a:solidFill>
                  <a:srgbClr val="FFFFFF"/>
                </a:solidFill>
                <a:latin typeface="Roboto"/>
              </a:rPr>
              <a:t>yang sesuai dengan distribusi data dengan memaksimalkan margin dari mencoba berulang kali data </a:t>
            </a:r>
            <a:r>
              <a:rPr lang="en-US" sz="2100">
                <a:solidFill>
                  <a:srgbClr val="FFFFFF"/>
                </a:solidFill>
                <a:latin typeface="Roboto Italics"/>
              </a:rPr>
              <a:t>training </a:t>
            </a:r>
            <a:r>
              <a:rPr lang="en-US" sz="2100">
                <a:solidFill>
                  <a:srgbClr val="FFFFFF"/>
                </a:solidFill>
                <a:latin typeface="Roboto"/>
              </a:rPr>
              <a:t>dan data </a:t>
            </a:r>
            <a:r>
              <a:rPr lang="en-US" sz="2100">
                <a:solidFill>
                  <a:srgbClr val="FFFFFF"/>
                </a:solidFill>
                <a:latin typeface="Roboto Italics"/>
              </a:rPr>
              <a:t>testing</a:t>
            </a:r>
            <a:r>
              <a:rPr lang="en-US" sz="2100">
                <a:solidFill>
                  <a:srgbClr val="FFFFFF"/>
                </a:solidFill>
                <a:latin typeface="Roboto"/>
              </a:rPr>
              <a:t>. Data </a:t>
            </a:r>
            <a:r>
              <a:rPr lang="en-US" sz="2100">
                <a:solidFill>
                  <a:srgbClr val="FFFFFF"/>
                </a:solidFill>
                <a:latin typeface="Roboto Italics"/>
              </a:rPr>
              <a:t>testing </a:t>
            </a:r>
            <a:r>
              <a:rPr lang="en-US" sz="2100">
                <a:solidFill>
                  <a:srgbClr val="FFFFFF"/>
                </a:solidFill>
                <a:latin typeface="Roboto"/>
              </a:rPr>
              <a:t>untuk mengevaluasi performa model dengan menggunakan metrik evaluasi seperti akurasi, presisi, </a:t>
            </a:r>
            <a:r>
              <a:rPr lang="en-US" sz="2100">
                <a:solidFill>
                  <a:srgbClr val="FFFFFF"/>
                </a:solidFill>
                <a:latin typeface="Roboto Italics"/>
              </a:rPr>
              <a:t>recall</a:t>
            </a:r>
            <a:r>
              <a:rPr lang="en-US" sz="2100">
                <a:solidFill>
                  <a:srgbClr val="FFFFFF"/>
                </a:solidFill>
                <a:latin typeface="Roboto"/>
              </a:rPr>
              <a:t>, dan </a:t>
            </a:r>
            <a:r>
              <a:rPr lang="en-US" sz="2100">
                <a:solidFill>
                  <a:srgbClr val="FFFFFF"/>
                </a:solidFill>
                <a:latin typeface="Roboto Italics"/>
              </a:rPr>
              <a:t>F1-score</a:t>
            </a:r>
            <a:r>
              <a:rPr lang="en-US" sz="2100">
                <a:solidFill>
                  <a:srgbClr val="FFFFFF"/>
                </a:solidFill>
                <a:latin typeface="Roboto"/>
              </a:rPr>
              <a:t>. Kita melakukan 42 </a:t>
            </a:r>
            <a:r>
              <a:rPr lang="en-US" sz="2100">
                <a:solidFill>
                  <a:srgbClr val="FFFFFF"/>
                </a:solidFill>
                <a:latin typeface="Roboto Italics"/>
              </a:rPr>
              <a:t>iteration</a:t>
            </a:r>
            <a:r>
              <a:rPr lang="en-US" sz="2100">
                <a:solidFill>
                  <a:srgbClr val="FFFFFF"/>
                </a:solidFill>
                <a:latin typeface="Roboto"/>
              </a:rPr>
              <a:t> sehingga menemukan </a:t>
            </a:r>
            <a:r>
              <a:rPr lang="en-US" sz="2100">
                <a:solidFill>
                  <a:srgbClr val="FFFFFF"/>
                </a:solidFill>
                <a:latin typeface="Roboto Italics"/>
              </a:rPr>
              <a:t>hyperlane</a:t>
            </a:r>
            <a:r>
              <a:rPr lang="en-US" sz="2100">
                <a:solidFill>
                  <a:srgbClr val="FFFFFF"/>
                </a:solidFill>
                <a:latin typeface="Roboto"/>
              </a:rPr>
              <a:t> yang paling sesuai.</a:t>
            </a:r>
          </a:p>
        </p:txBody>
      </p:sp>
      <p:sp>
        <p:nvSpPr>
          <p:cNvPr name="TextBox 8" id="8"/>
          <p:cNvSpPr txBox="true"/>
          <p:nvPr/>
        </p:nvSpPr>
        <p:spPr>
          <a:xfrm rot="0">
            <a:off x="102870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2854759"/>
            <a:ext cx="12889288" cy="3969373"/>
            <a:chOff x="0" y="0"/>
            <a:chExt cx="10424514" cy="3210323"/>
          </a:xfrm>
        </p:grpSpPr>
        <p:sp>
          <p:nvSpPr>
            <p:cNvPr name="Freeform 3" id="3"/>
            <p:cNvSpPr/>
            <p:nvPr/>
          </p:nvSpPr>
          <p:spPr>
            <a:xfrm flipH="false" flipV="false" rot="0">
              <a:off x="0" y="0"/>
              <a:ext cx="10424514" cy="3210323"/>
            </a:xfrm>
            <a:custGeom>
              <a:avLst/>
              <a:gdLst/>
              <a:ahLst/>
              <a:cxnLst/>
              <a:rect r="r" b="b" t="t" l="l"/>
              <a:pathLst>
                <a:path h="3210323" w="10424514">
                  <a:moveTo>
                    <a:pt x="10300054" y="3210323"/>
                  </a:moveTo>
                  <a:lnTo>
                    <a:pt x="124460" y="3210323"/>
                  </a:lnTo>
                  <a:cubicBezTo>
                    <a:pt x="55880" y="3210323"/>
                    <a:pt x="0" y="3154443"/>
                    <a:pt x="0" y="3085863"/>
                  </a:cubicBezTo>
                  <a:lnTo>
                    <a:pt x="0" y="124460"/>
                  </a:lnTo>
                  <a:cubicBezTo>
                    <a:pt x="0" y="55880"/>
                    <a:pt x="55880" y="0"/>
                    <a:pt x="124460" y="0"/>
                  </a:cubicBezTo>
                  <a:lnTo>
                    <a:pt x="10300054" y="0"/>
                  </a:lnTo>
                  <a:cubicBezTo>
                    <a:pt x="10368635" y="0"/>
                    <a:pt x="10424514" y="55880"/>
                    <a:pt x="10424514" y="124460"/>
                  </a:cubicBezTo>
                  <a:lnTo>
                    <a:pt x="10424514" y="3085863"/>
                  </a:lnTo>
                  <a:cubicBezTo>
                    <a:pt x="10424514" y="3154443"/>
                    <a:pt x="10368635" y="3210323"/>
                    <a:pt x="10300054" y="3210323"/>
                  </a:cubicBezTo>
                  <a:close/>
                </a:path>
              </a:pathLst>
            </a:custGeom>
            <a:solidFill>
              <a:srgbClr val="027353"/>
            </a:solidFill>
          </p:spPr>
        </p:sp>
      </p:grpSp>
      <p:sp>
        <p:nvSpPr>
          <p:cNvPr name="AutoShape 4" id="4"/>
          <p:cNvSpPr/>
          <p:nvPr/>
        </p:nvSpPr>
        <p:spPr>
          <a:xfrm>
            <a:off x="9714445" y="3598906"/>
            <a:ext cx="2335904" cy="0"/>
          </a:xfrm>
          <a:prstGeom prst="line">
            <a:avLst/>
          </a:prstGeom>
          <a:ln cap="rnd" w="28575">
            <a:solidFill>
              <a:srgbClr val="FFFFFF"/>
            </a:solidFill>
            <a:prstDash val="solid"/>
            <a:headEnd type="none" len="sm" w="sm"/>
            <a:tailEnd type="none" len="sm" w="sm"/>
          </a:ln>
        </p:spPr>
      </p:sp>
      <p:graphicFrame>
        <p:nvGraphicFramePr>
          <p:cNvPr name="Table 5" id="5"/>
          <p:cNvGraphicFramePr>
            <a:graphicFrameLocks noGrp="true"/>
          </p:cNvGraphicFramePr>
          <p:nvPr/>
        </p:nvGraphicFramePr>
        <p:xfrm>
          <a:off x="755255" y="1028700"/>
          <a:ext cx="7827241" cy="3095625"/>
        </p:xfrm>
        <a:graphic>
          <a:graphicData uri="http://schemas.openxmlformats.org/drawingml/2006/table">
            <a:tbl>
              <a:tblPr/>
              <a:tblGrid>
                <a:gridCol w="1565448"/>
                <a:gridCol w="1565448"/>
                <a:gridCol w="1565448"/>
                <a:gridCol w="1565448"/>
                <a:gridCol w="1565448"/>
              </a:tblGrid>
              <a:tr h="1031875">
                <a:tc>
                  <a:txBody>
                    <a:bodyPr anchor="t" rtlCol="false"/>
                    <a:lstStyle/>
                    <a:p>
                      <a:pPr algn="ctr">
                        <a:lnSpc>
                          <a:spcPts val="294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Precision</a:t>
                      </a:r>
                      <a:r>
                        <a:rPr lang="en-US" sz="2100">
                          <a:solidFill>
                            <a:srgbClr val="000000"/>
                          </a:solidFill>
                          <a:latin typeface="Roboto Bold Italic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Recall</a:t>
                      </a:r>
                      <a:r>
                        <a:rPr lang="en-US" sz="2100">
                          <a:solidFill>
                            <a:srgbClr val="000000"/>
                          </a:solidFill>
                          <a:latin typeface="Roboto Bold Italic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940"/>
                        </a:lnSpc>
                        <a:defRPr/>
                      </a:pPr>
                      <a:r>
                        <a:rPr lang="en-US" sz="2100">
                          <a:solidFill>
                            <a:srgbClr val="000000"/>
                          </a:solidFill>
                          <a:latin typeface="Roboto Italics"/>
                        </a:rPr>
                        <a:t>Bully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232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940"/>
                        </a:lnSpc>
                        <a:defRPr/>
                      </a:pPr>
                      <a:r>
                        <a:rPr lang="en-US" sz="2100">
                          <a:solidFill>
                            <a:srgbClr val="000000"/>
                          </a:solidFill>
                          <a:latin typeface="Roboto Italics"/>
                        </a:rPr>
                        <a:t>NoBully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9714445" y="4103641"/>
            <a:ext cx="7170828" cy="1375475"/>
          </a:xfrm>
          <a:prstGeom prst="rect">
            <a:avLst/>
          </a:prstGeom>
        </p:spPr>
        <p:txBody>
          <a:bodyPr anchor="t" rtlCol="false" tIns="0" lIns="0" bIns="0" rIns="0">
            <a:spAutoFit/>
          </a:bodyPr>
          <a:lstStyle/>
          <a:p>
            <a:pPr>
              <a:lnSpc>
                <a:spcPts val="5262"/>
              </a:lnSpc>
            </a:pPr>
            <a:r>
              <a:rPr lang="en-US" sz="5158">
                <a:solidFill>
                  <a:srgbClr val="FFFFFF"/>
                </a:solidFill>
                <a:latin typeface="Roboto Bold"/>
              </a:rPr>
              <a:t>Hasil Model</a:t>
            </a:r>
          </a:p>
          <a:p>
            <a:pPr algn="l" marL="0" indent="0" lvl="0">
              <a:lnSpc>
                <a:spcPts val="5262"/>
              </a:lnSpc>
            </a:pPr>
            <a:r>
              <a:rPr lang="en-US" sz="5158">
                <a:solidFill>
                  <a:srgbClr val="FFFFFF"/>
                </a:solidFill>
                <a:latin typeface="Roboto Bold"/>
              </a:rPr>
              <a:t>Support Vector Machine</a:t>
            </a:r>
          </a:p>
        </p:txBody>
      </p:sp>
      <p:sp>
        <p:nvSpPr>
          <p:cNvPr name="TextBox 7" id="7"/>
          <p:cNvSpPr txBox="true"/>
          <p:nvPr/>
        </p:nvSpPr>
        <p:spPr>
          <a:xfrm rot="0">
            <a:off x="9714445" y="5667649"/>
            <a:ext cx="5932037" cy="737235"/>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Dengan menggunakan model SVM, didapatkan hasil sebagai berikut.</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graphicFrame>
        <p:nvGraphicFramePr>
          <p:cNvPr name="Table 9" id="9"/>
          <p:cNvGraphicFramePr>
            <a:graphicFrameLocks noGrp="true"/>
          </p:cNvGraphicFramePr>
          <p:nvPr/>
        </p:nvGraphicFramePr>
        <p:xfrm>
          <a:off x="755255" y="4839445"/>
          <a:ext cx="7827241" cy="4807392"/>
        </p:xfrm>
        <a:graphic>
          <a:graphicData uri="http://schemas.openxmlformats.org/drawingml/2006/table">
            <a:tbl>
              <a:tblPr/>
              <a:tblGrid>
                <a:gridCol w="1565448"/>
                <a:gridCol w="1565448"/>
                <a:gridCol w="1565448"/>
                <a:gridCol w="1565448"/>
                <a:gridCol w="1565448"/>
              </a:tblGrid>
              <a:tr h="1193958">
                <a:tc>
                  <a:txBody>
                    <a:bodyPr anchor="t" rtlCol="false"/>
                    <a:lstStyle/>
                    <a:p>
                      <a:pPr algn="ctr">
                        <a:lnSpc>
                          <a:spcPts val="294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Precision</a:t>
                      </a:r>
                      <a:r>
                        <a:rPr lang="en-US" sz="2100">
                          <a:solidFill>
                            <a:srgbClr val="000000"/>
                          </a:solidFill>
                          <a:latin typeface="Roboto Bold Italic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Recall</a:t>
                      </a:r>
                      <a:r>
                        <a:rPr lang="en-US" sz="2100">
                          <a:solidFill>
                            <a:srgbClr val="000000"/>
                          </a:solidFill>
                          <a:latin typeface="Roboto Bold Italic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Bold Italics"/>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3958">
                <a:tc>
                  <a:txBody>
                    <a:bodyPr anchor="t" rtlCol="false"/>
                    <a:lstStyle/>
                    <a:p>
                      <a:pPr algn="ctr">
                        <a:lnSpc>
                          <a:spcPts val="2940"/>
                        </a:lnSpc>
                        <a:defRPr/>
                      </a:pPr>
                      <a:r>
                        <a:rPr lang="en-US" sz="2100">
                          <a:solidFill>
                            <a:srgbClr val="000000"/>
                          </a:solidFill>
                          <a:latin typeface="Roboto Italics"/>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2.91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9738">
                <a:tc>
                  <a:txBody>
                    <a:bodyPr anchor="t" rtlCol="false"/>
                    <a:lstStyle/>
                    <a:p>
                      <a:pPr algn="ctr">
                        <a:lnSpc>
                          <a:spcPts val="2940"/>
                        </a:lnSpc>
                        <a:defRPr/>
                      </a:pPr>
                      <a:r>
                        <a:rPr lang="en-US" sz="2100">
                          <a:solidFill>
                            <a:srgbClr val="000000"/>
                          </a:solidFill>
                          <a:latin typeface="Roboto Italics"/>
                        </a:rPr>
                        <a:t>Macro Average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291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9738">
                <a:tc>
                  <a:txBody>
                    <a:bodyPr anchor="t" rtlCol="false"/>
                    <a:lstStyle/>
                    <a:p>
                      <a:pPr algn="ctr">
                        <a:lnSpc>
                          <a:spcPts val="2940"/>
                        </a:lnSpc>
                        <a:defRPr/>
                      </a:pPr>
                      <a:r>
                        <a:rPr lang="en-US" sz="2100">
                          <a:solidFill>
                            <a:srgbClr val="000000"/>
                          </a:solidFill>
                          <a:latin typeface="Roboto Italics"/>
                        </a:rPr>
                        <a:t>Weight Average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0.82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rPr>
                        <a:t>291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425599"/>
            <a:ext cx="12889288" cy="6728546"/>
            <a:chOff x="0" y="0"/>
            <a:chExt cx="10424514" cy="5441870"/>
          </a:xfrm>
        </p:grpSpPr>
        <p:sp>
          <p:nvSpPr>
            <p:cNvPr name="Freeform 3" id="3"/>
            <p:cNvSpPr/>
            <p:nvPr/>
          </p:nvSpPr>
          <p:spPr>
            <a:xfrm flipH="false" flipV="false" rot="0">
              <a:off x="0" y="0"/>
              <a:ext cx="10424514" cy="5441870"/>
            </a:xfrm>
            <a:custGeom>
              <a:avLst/>
              <a:gdLst/>
              <a:ahLst/>
              <a:cxnLst/>
              <a:rect r="r" b="b" t="t" l="l"/>
              <a:pathLst>
                <a:path h="5441870" w="10424514">
                  <a:moveTo>
                    <a:pt x="10300054" y="5441870"/>
                  </a:moveTo>
                  <a:lnTo>
                    <a:pt x="124460" y="5441870"/>
                  </a:lnTo>
                  <a:cubicBezTo>
                    <a:pt x="55880" y="5441870"/>
                    <a:pt x="0" y="5385990"/>
                    <a:pt x="0" y="5317410"/>
                  </a:cubicBezTo>
                  <a:lnTo>
                    <a:pt x="0" y="124460"/>
                  </a:lnTo>
                  <a:cubicBezTo>
                    <a:pt x="0" y="55880"/>
                    <a:pt x="55880" y="0"/>
                    <a:pt x="124460" y="0"/>
                  </a:cubicBezTo>
                  <a:lnTo>
                    <a:pt x="10300054" y="0"/>
                  </a:lnTo>
                  <a:cubicBezTo>
                    <a:pt x="10368635" y="0"/>
                    <a:pt x="10424514" y="55880"/>
                    <a:pt x="10424514" y="124460"/>
                  </a:cubicBezTo>
                  <a:lnTo>
                    <a:pt x="10424514" y="5317410"/>
                  </a:lnTo>
                  <a:cubicBezTo>
                    <a:pt x="10424514" y="5385990"/>
                    <a:pt x="10368635" y="5441870"/>
                    <a:pt x="10300054" y="5441870"/>
                  </a:cubicBezTo>
                  <a:close/>
                </a:path>
              </a:pathLst>
            </a:custGeom>
            <a:solidFill>
              <a:srgbClr val="027353"/>
            </a:solidFill>
          </p:spPr>
        </p:sp>
      </p:grpSp>
      <p:sp>
        <p:nvSpPr>
          <p:cNvPr name="AutoShape 4" id="4"/>
          <p:cNvSpPr/>
          <p:nvPr/>
        </p:nvSpPr>
        <p:spPr>
          <a:xfrm>
            <a:off x="9714445" y="2131646"/>
            <a:ext cx="2335904"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1028700" y="1674487"/>
            <a:ext cx="7608737" cy="3346906"/>
          </a:xfrm>
          <a:custGeom>
            <a:avLst/>
            <a:gdLst/>
            <a:ahLst/>
            <a:cxnLst/>
            <a:rect r="r" b="b" t="t" l="l"/>
            <a:pathLst>
              <a:path h="3346906" w="7608737">
                <a:moveTo>
                  <a:pt x="0" y="0"/>
                </a:moveTo>
                <a:lnTo>
                  <a:pt x="7608737" y="0"/>
                </a:lnTo>
                <a:lnTo>
                  <a:pt x="7608737" y="3346906"/>
                </a:lnTo>
                <a:lnTo>
                  <a:pt x="0" y="3346906"/>
                </a:lnTo>
                <a:lnTo>
                  <a:pt x="0" y="0"/>
                </a:lnTo>
                <a:close/>
              </a:path>
            </a:pathLst>
          </a:custGeom>
          <a:blipFill>
            <a:blip r:embed="rId2"/>
            <a:stretch>
              <a:fillRect l="0" t="0" r="0" b="0"/>
            </a:stretch>
          </a:blipFill>
        </p:spPr>
      </p:sp>
      <p:sp>
        <p:nvSpPr>
          <p:cNvPr name="Freeform 6" id="6"/>
          <p:cNvSpPr/>
          <p:nvPr/>
        </p:nvSpPr>
        <p:spPr>
          <a:xfrm flipH="false" flipV="false" rot="0">
            <a:off x="1173406" y="5021393"/>
            <a:ext cx="7336989" cy="3664579"/>
          </a:xfrm>
          <a:custGeom>
            <a:avLst/>
            <a:gdLst/>
            <a:ahLst/>
            <a:cxnLst/>
            <a:rect r="r" b="b" t="t" l="l"/>
            <a:pathLst>
              <a:path h="3664579" w="7336989">
                <a:moveTo>
                  <a:pt x="0" y="0"/>
                </a:moveTo>
                <a:lnTo>
                  <a:pt x="7336988" y="0"/>
                </a:lnTo>
                <a:lnTo>
                  <a:pt x="7336988" y="3664579"/>
                </a:lnTo>
                <a:lnTo>
                  <a:pt x="0" y="3664579"/>
                </a:lnTo>
                <a:lnTo>
                  <a:pt x="0" y="0"/>
                </a:lnTo>
                <a:close/>
              </a:path>
            </a:pathLst>
          </a:custGeom>
          <a:blipFill>
            <a:blip r:embed="rId3"/>
            <a:stretch>
              <a:fillRect l="0" t="0" r="0" b="0"/>
            </a:stretch>
          </a:blipFill>
        </p:spPr>
      </p:sp>
      <p:sp>
        <p:nvSpPr>
          <p:cNvPr name="TextBox 7" id="7"/>
          <p:cNvSpPr txBox="true"/>
          <p:nvPr/>
        </p:nvSpPr>
        <p:spPr>
          <a:xfrm rot="0">
            <a:off x="9714445" y="2636381"/>
            <a:ext cx="7417218" cy="1416558"/>
          </a:xfrm>
          <a:prstGeom prst="rect">
            <a:avLst/>
          </a:prstGeom>
        </p:spPr>
        <p:txBody>
          <a:bodyPr anchor="t" rtlCol="false" tIns="0" lIns="0" bIns="0" rIns="0">
            <a:spAutoFit/>
          </a:bodyPr>
          <a:lstStyle/>
          <a:p>
            <a:pPr>
              <a:lnSpc>
                <a:spcPts val="5712"/>
              </a:lnSpc>
            </a:pPr>
            <a:r>
              <a:rPr lang="en-US" sz="5600">
                <a:solidFill>
                  <a:srgbClr val="FFFFFF"/>
                </a:solidFill>
                <a:latin typeface="Roboto Bold"/>
              </a:rPr>
              <a:t>Hasil Model</a:t>
            </a:r>
          </a:p>
          <a:p>
            <a:pPr algn="l" marL="0" indent="0" lvl="0">
              <a:lnSpc>
                <a:spcPts val="5100"/>
              </a:lnSpc>
            </a:pPr>
            <a:r>
              <a:rPr lang="en-US" sz="5000">
                <a:solidFill>
                  <a:srgbClr val="FFFFFF"/>
                </a:solidFill>
                <a:latin typeface="Roboto Bold"/>
              </a:rPr>
              <a:t>Support Vector Machine</a:t>
            </a:r>
          </a:p>
        </p:txBody>
      </p:sp>
      <p:sp>
        <p:nvSpPr>
          <p:cNvPr name="TextBox 8" id="8"/>
          <p:cNvSpPr txBox="true"/>
          <p:nvPr/>
        </p:nvSpPr>
        <p:spPr>
          <a:xfrm rot="0">
            <a:off x="9714445" y="4327981"/>
            <a:ext cx="5932037" cy="3337560"/>
          </a:xfrm>
          <a:prstGeom prst="rect">
            <a:avLst/>
          </a:prstGeom>
        </p:spPr>
        <p:txBody>
          <a:bodyPr anchor="t" rtlCol="false" tIns="0" lIns="0" bIns="0" rIns="0">
            <a:spAutoFit/>
          </a:bodyPr>
          <a:lstStyle/>
          <a:p>
            <a:pPr algn="just">
              <a:lnSpc>
                <a:spcPts val="2940"/>
              </a:lnSpc>
            </a:pPr>
            <a:r>
              <a:rPr lang="en-US" sz="2100">
                <a:solidFill>
                  <a:srgbClr val="FFFFFF"/>
                </a:solidFill>
                <a:latin typeface="Roboto"/>
              </a:rPr>
              <a:t>Setelah data diproses dengan model SVM, didapatkan hasil bahwa pada data berlabel </a:t>
            </a:r>
            <a:r>
              <a:rPr lang="en-US" sz="2100">
                <a:solidFill>
                  <a:srgbClr val="FFFFFF"/>
                </a:solidFill>
                <a:latin typeface="Roboto Italics"/>
              </a:rPr>
              <a:t>‘Bully’</a:t>
            </a:r>
            <a:r>
              <a:rPr lang="en-US" sz="2100">
                <a:solidFill>
                  <a:srgbClr val="FFFFFF"/>
                </a:solidFill>
                <a:latin typeface="Roboto"/>
              </a:rPr>
              <a:t> memiliki kenaikan menjadi sebanyak 1167 dari 1112 data dan pada label ‘</a:t>
            </a:r>
            <a:r>
              <a:rPr lang="en-US" sz="2100">
                <a:solidFill>
                  <a:srgbClr val="FFFFFF"/>
                </a:solidFill>
                <a:latin typeface="Roboto Italics"/>
              </a:rPr>
              <a:t>NoBully’</a:t>
            </a:r>
            <a:r>
              <a:rPr lang="en-US" sz="2100">
                <a:solidFill>
                  <a:srgbClr val="FFFFFF"/>
                </a:solidFill>
                <a:latin typeface="Roboto"/>
              </a:rPr>
              <a:t> memiliki penurutan dari 343 menjadi 288.</a:t>
            </a:r>
          </a:p>
          <a:p>
            <a:pPr algn="just">
              <a:lnSpc>
                <a:spcPts val="2940"/>
              </a:lnSpc>
            </a:pPr>
          </a:p>
          <a:p>
            <a:pPr algn="just">
              <a:lnSpc>
                <a:spcPts val="2940"/>
              </a:lnSpc>
              <a:spcBef>
                <a:spcPct val="0"/>
              </a:spcBef>
            </a:pPr>
            <a:r>
              <a:rPr lang="en-US" sz="2100">
                <a:solidFill>
                  <a:srgbClr val="FFFFFF"/>
                </a:solidFill>
                <a:latin typeface="Roboto"/>
              </a:rPr>
              <a:t>Hal ini menandakan bahwa ada beberapa data dari dataset sebelumnya yang memiliki ketidakakuratan.</a:t>
            </a:r>
          </a:p>
        </p:txBody>
      </p:sp>
      <p:sp>
        <p:nvSpPr>
          <p:cNvPr name="TextBox 9" id="9"/>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779227"/>
            <a:ext cx="12889288" cy="5962122"/>
            <a:chOff x="0" y="0"/>
            <a:chExt cx="10424514" cy="4822006"/>
          </a:xfrm>
        </p:grpSpPr>
        <p:sp>
          <p:nvSpPr>
            <p:cNvPr name="Freeform 3" id="3"/>
            <p:cNvSpPr/>
            <p:nvPr/>
          </p:nvSpPr>
          <p:spPr>
            <a:xfrm flipH="false" flipV="false" rot="0">
              <a:off x="0" y="0"/>
              <a:ext cx="10424514" cy="4822006"/>
            </a:xfrm>
            <a:custGeom>
              <a:avLst/>
              <a:gdLst/>
              <a:ahLst/>
              <a:cxnLst/>
              <a:rect r="r" b="b" t="t" l="l"/>
              <a:pathLst>
                <a:path h="4822006" w="10424514">
                  <a:moveTo>
                    <a:pt x="10300054" y="4822006"/>
                  </a:moveTo>
                  <a:lnTo>
                    <a:pt x="124460" y="4822006"/>
                  </a:lnTo>
                  <a:cubicBezTo>
                    <a:pt x="55880" y="4822006"/>
                    <a:pt x="0" y="4766127"/>
                    <a:pt x="0" y="4697546"/>
                  </a:cubicBezTo>
                  <a:lnTo>
                    <a:pt x="0" y="124460"/>
                  </a:lnTo>
                  <a:cubicBezTo>
                    <a:pt x="0" y="55880"/>
                    <a:pt x="55880" y="0"/>
                    <a:pt x="124460" y="0"/>
                  </a:cubicBezTo>
                  <a:lnTo>
                    <a:pt x="10300054" y="0"/>
                  </a:lnTo>
                  <a:cubicBezTo>
                    <a:pt x="10368635" y="0"/>
                    <a:pt x="10424514" y="55880"/>
                    <a:pt x="10424514" y="124460"/>
                  </a:cubicBezTo>
                  <a:lnTo>
                    <a:pt x="10424514" y="4697547"/>
                  </a:lnTo>
                  <a:cubicBezTo>
                    <a:pt x="10424514" y="4766127"/>
                    <a:pt x="10368635" y="4822006"/>
                    <a:pt x="10300054" y="4822006"/>
                  </a:cubicBezTo>
                  <a:close/>
                </a:path>
              </a:pathLst>
            </a:custGeom>
            <a:solidFill>
              <a:srgbClr val="027353"/>
            </a:solidFill>
          </p:spPr>
        </p:sp>
      </p:grpSp>
      <p:sp>
        <p:nvSpPr>
          <p:cNvPr name="AutoShape 4" id="4"/>
          <p:cNvSpPr/>
          <p:nvPr/>
        </p:nvSpPr>
        <p:spPr>
          <a:xfrm>
            <a:off x="9714445" y="2598371"/>
            <a:ext cx="2335904" cy="0"/>
          </a:xfrm>
          <a:prstGeom prst="line">
            <a:avLst/>
          </a:prstGeom>
          <a:ln cap="rnd" w="28575">
            <a:solidFill>
              <a:srgbClr val="FFFFFF"/>
            </a:solidFill>
            <a:prstDash val="solid"/>
            <a:headEnd type="none" len="sm" w="sm"/>
            <a:tailEnd type="none" len="sm" w="sm"/>
          </a:ln>
        </p:spPr>
      </p:sp>
      <p:sp>
        <p:nvSpPr>
          <p:cNvPr name="Freeform 5" id="5"/>
          <p:cNvSpPr/>
          <p:nvPr/>
        </p:nvSpPr>
        <p:spPr>
          <a:xfrm flipH="false" flipV="false" rot="0">
            <a:off x="616265" y="3325515"/>
            <a:ext cx="8304388" cy="3635971"/>
          </a:xfrm>
          <a:custGeom>
            <a:avLst/>
            <a:gdLst/>
            <a:ahLst/>
            <a:cxnLst/>
            <a:rect r="r" b="b" t="t" l="l"/>
            <a:pathLst>
              <a:path h="3635971" w="8304388">
                <a:moveTo>
                  <a:pt x="0" y="0"/>
                </a:moveTo>
                <a:lnTo>
                  <a:pt x="8304388" y="0"/>
                </a:lnTo>
                <a:lnTo>
                  <a:pt x="8304388" y="3635970"/>
                </a:lnTo>
                <a:lnTo>
                  <a:pt x="0" y="3635970"/>
                </a:lnTo>
                <a:lnTo>
                  <a:pt x="0" y="0"/>
                </a:lnTo>
                <a:close/>
              </a:path>
            </a:pathLst>
          </a:custGeom>
          <a:blipFill>
            <a:blip r:embed="rId2"/>
            <a:stretch>
              <a:fillRect l="0" t="0" r="0" b="-60994"/>
            </a:stretch>
          </a:blipFill>
        </p:spPr>
      </p:sp>
      <p:sp>
        <p:nvSpPr>
          <p:cNvPr name="TextBox 6" id="6"/>
          <p:cNvSpPr txBox="true"/>
          <p:nvPr/>
        </p:nvSpPr>
        <p:spPr>
          <a:xfrm rot="0">
            <a:off x="9714445" y="2996811"/>
            <a:ext cx="6332688" cy="775567"/>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Hasil Evaluasi</a:t>
            </a:r>
          </a:p>
        </p:txBody>
      </p:sp>
      <p:sp>
        <p:nvSpPr>
          <p:cNvPr name="TextBox 7" id="7"/>
          <p:cNvSpPr txBox="true"/>
          <p:nvPr/>
        </p:nvSpPr>
        <p:spPr>
          <a:xfrm rot="0">
            <a:off x="9714445" y="4327981"/>
            <a:ext cx="5932037" cy="2594610"/>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Setelah kami melakukan percobaan dengan beberapa metode, kami dapat mengambil kesimpulan bahwa metode SVM (</a:t>
            </a:r>
            <a:r>
              <a:rPr lang="en-US" sz="2100">
                <a:solidFill>
                  <a:srgbClr val="FFFFFF"/>
                </a:solidFill>
                <a:latin typeface="Roboto Italics"/>
              </a:rPr>
              <a:t>Super Vector Machine) </a:t>
            </a:r>
            <a:r>
              <a:rPr lang="en-US" sz="2100">
                <a:solidFill>
                  <a:srgbClr val="FFFFFF"/>
                </a:solidFill>
                <a:latin typeface="Roboto"/>
              </a:rPr>
              <a:t>memiliki akurasi lebih dibandingkan metode-metode yang kami telah lakukan diantaranta metode </a:t>
            </a:r>
            <a:r>
              <a:rPr lang="en-US" sz="2100">
                <a:solidFill>
                  <a:srgbClr val="FFFFFF"/>
                </a:solidFill>
                <a:latin typeface="Roboto Italics"/>
              </a:rPr>
              <a:t>Naive Bayes, Decision Tree,  </a:t>
            </a:r>
            <a:r>
              <a:rPr lang="en-US" sz="2100">
                <a:solidFill>
                  <a:srgbClr val="FFFFFF"/>
                </a:solidFill>
                <a:latin typeface="Roboto"/>
              </a:rPr>
              <a:t>dan </a:t>
            </a:r>
            <a:r>
              <a:rPr lang="en-US" sz="2100">
                <a:solidFill>
                  <a:srgbClr val="FFFFFF"/>
                </a:solidFill>
                <a:latin typeface="Roboto Italics"/>
              </a:rPr>
              <a:t>Linear Regression.</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grpSp>
        <p:nvGrpSpPr>
          <p:cNvPr name="Group 2" id="2"/>
          <p:cNvGrpSpPr/>
          <p:nvPr/>
        </p:nvGrpSpPr>
        <p:grpSpPr>
          <a:xfrm rot="0">
            <a:off x="2593757" y="2289823"/>
            <a:ext cx="6730417" cy="6692423"/>
            <a:chOff x="0" y="0"/>
            <a:chExt cx="7783108" cy="7739172"/>
          </a:xfrm>
        </p:grpSpPr>
        <p:sp>
          <p:nvSpPr>
            <p:cNvPr name="Freeform 3" id="3"/>
            <p:cNvSpPr/>
            <p:nvPr/>
          </p:nvSpPr>
          <p:spPr>
            <a:xfrm flipH="false" flipV="false" rot="0">
              <a:off x="0" y="0"/>
              <a:ext cx="7783108" cy="7739172"/>
            </a:xfrm>
            <a:custGeom>
              <a:avLst/>
              <a:gdLst/>
              <a:ahLst/>
              <a:cxnLst/>
              <a:rect r="r" b="b" t="t" l="l"/>
              <a:pathLst>
                <a:path h="7739172" w="7783108">
                  <a:moveTo>
                    <a:pt x="7478308" y="0"/>
                  </a:moveTo>
                  <a:lnTo>
                    <a:pt x="304800" y="0"/>
                  </a:lnTo>
                  <a:cubicBezTo>
                    <a:pt x="135890" y="0"/>
                    <a:pt x="0" y="135890"/>
                    <a:pt x="0" y="304800"/>
                  </a:cubicBezTo>
                  <a:lnTo>
                    <a:pt x="0" y="7434372"/>
                  </a:lnTo>
                  <a:cubicBezTo>
                    <a:pt x="0" y="7603282"/>
                    <a:pt x="135890" y="7739172"/>
                    <a:pt x="304800" y="7739172"/>
                  </a:cubicBezTo>
                  <a:lnTo>
                    <a:pt x="7478308" y="7739172"/>
                  </a:lnTo>
                  <a:cubicBezTo>
                    <a:pt x="7647218" y="7739172"/>
                    <a:pt x="7783108" y="7603282"/>
                    <a:pt x="7783108" y="7434372"/>
                  </a:cubicBezTo>
                  <a:lnTo>
                    <a:pt x="7783108" y="304800"/>
                  </a:lnTo>
                  <a:cubicBezTo>
                    <a:pt x="7783108" y="135890"/>
                    <a:pt x="7647218" y="0"/>
                    <a:pt x="7478308" y="0"/>
                  </a:cubicBezTo>
                  <a:close/>
                </a:path>
              </a:pathLst>
            </a:custGeom>
            <a:solidFill>
              <a:srgbClr val="027353"/>
            </a:solidFill>
          </p:spPr>
        </p:sp>
      </p:grpSp>
      <p:sp>
        <p:nvSpPr>
          <p:cNvPr name="Freeform 4" id="4"/>
          <p:cNvSpPr/>
          <p:nvPr/>
        </p:nvSpPr>
        <p:spPr>
          <a:xfrm flipH="false" flipV="false" rot="0">
            <a:off x="3788001" y="2999843"/>
            <a:ext cx="4341929" cy="4287314"/>
          </a:xfrm>
          <a:custGeom>
            <a:avLst/>
            <a:gdLst/>
            <a:ahLst/>
            <a:cxnLst/>
            <a:rect r="r" b="b" t="t" l="l"/>
            <a:pathLst>
              <a:path h="4287314" w="4341929">
                <a:moveTo>
                  <a:pt x="0" y="0"/>
                </a:moveTo>
                <a:lnTo>
                  <a:pt x="4341929" y="0"/>
                </a:lnTo>
                <a:lnTo>
                  <a:pt x="4341929" y="4287314"/>
                </a:lnTo>
                <a:lnTo>
                  <a:pt x="0" y="4287314"/>
                </a:lnTo>
                <a:lnTo>
                  <a:pt x="0" y="0"/>
                </a:lnTo>
                <a:close/>
              </a:path>
            </a:pathLst>
          </a:custGeom>
          <a:blipFill>
            <a:blip r:embed="rId2"/>
            <a:stretch>
              <a:fillRect l="0" t="0" r="0" b="0"/>
            </a:stretch>
          </a:blipFill>
        </p:spPr>
      </p:sp>
      <p:grpSp>
        <p:nvGrpSpPr>
          <p:cNvPr name="Group 5" id="5"/>
          <p:cNvGrpSpPr/>
          <p:nvPr/>
        </p:nvGrpSpPr>
        <p:grpSpPr>
          <a:xfrm rot="0">
            <a:off x="8496757" y="4506858"/>
            <a:ext cx="9631263" cy="2258354"/>
            <a:chOff x="0" y="0"/>
            <a:chExt cx="11137670" cy="2611579"/>
          </a:xfrm>
        </p:grpSpPr>
        <p:sp>
          <p:nvSpPr>
            <p:cNvPr name="Freeform 6" id="6"/>
            <p:cNvSpPr/>
            <p:nvPr/>
          </p:nvSpPr>
          <p:spPr>
            <a:xfrm flipH="false" flipV="false" rot="0">
              <a:off x="0" y="0"/>
              <a:ext cx="11137670" cy="2611579"/>
            </a:xfrm>
            <a:custGeom>
              <a:avLst/>
              <a:gdLst/>
              <a:ahLst/>
              <a:cxnLst/>
              <a:rect r="r" b="b" t="t" l="l"/>
              <a:pathLst>
                <a:path h="2611579" w="11137670">
                  <a:moveTo>
                    <a:pt x="10832870" y="0"/>
                  </a:moveTo>
                  <a:lnTo>
                    <a:pt x="304800" y="0"/>
                  </a:lnTo>
                  <a:cubicBezTo>
                    <a:pt x="135890" y="0"/>
                    <a:pt x="0" y="135890"/>
                    <a:pt x="0" y="304800"/>
                  </a:cubicBezTo>
                  <a:lnTo>
                    <a:pt x="0" y="2306779"/>
                  </a:lnTo>
                  <a:cubicBezTo>
                    <a:pt x="0" y="2475689"/>
                    <a:pt x="135890" y="2611579"/>
                    <a:pt x="304800" y="2611579"/>
                  </a:cubicBezTo>
                  <a:lnTo>
                    <a:pt x="10832870" y="2611579"/>
                  </a:lnTo>
                  <a:cubicBezTo>
                    <a:pt x="11001780" y="2611579"/>
                    <a:pt x="11137670" y="2475689"/>
                    <a:pt x="11137670" y="2306779"/>
                  </a:cubicBezTo>
                  <a:lnTo>
                    <a:pt x="11137670" y="304800"/>
                  </a:lnTo>
                  <a:cubicBezTo>
                    <a:pt x="11137670" y="135890"/>
                    <a:pt x="11001780" y="0"/>
                    <a:pt x="10832870" y="0"/>
                  </a:cubicBezTo>
                  <a:close/>
                </a:path>
              </a:pathLst>
            </a:custGeom>
            <a:solidFill>
              <a:srgbClr val="FFFFFF"/>
            </a:solidFill>
          </p:spPr>
        </p:sp>
      </p:grpSp>
      <p:grpSp>
        <p:nvGrpSpPr>
          <p:cNvPr name="Group 7" id="7"/>
          <p:cNvGrpSpPr/>
          <p:nvPr/>
        </p:nvGrpSpPr>
        <p:grpSpPr>
          <a:xfrm rot="0">
            <a:off x="13312388" y="335221"/>
            <a:ext cx="5915001" cy="1386959"/>
            <a:chOff x="0" y="0"/>
            <a:chExt cx="11137670" cy="2611579"/>
          </a:xfrm>
        </p:grpSpPr>
        <p:sp>
          <p:nvSpPr>
            <p:cNvPr name="Freeform 8" id="8"/>
            <p:cNvSpPr/>
            <p:nvPr/>
          </p:nvSpPr>
          <p:spPr>
            <a:xfrm flipH="false" flipV="false" rot="0">
              <a:off x="0" y="0"/>
              <a:ext cx="11137670" cy="2611579"/>
            </a:xfrm>
            <a:custGeom>
              <a:avLst/>
              <a:gdLst/>
              <a:ahLst/>
              <a:cxnLst/>
              <a:rect r="r" b="b" t="t" l="l"/>
              <a:pathLst>
                <a:path h="2611579" w="11137670">
                  <a:moveTo>
                    <a:pt x="10832870" y="0"/>
                  </a:moveTo>
                  <a:lnTo>
                    <a:pt x="304800" y="0"/>
                  </a:lnTo>
                  <a:cubicBezTo>
                    <a:pt x="135890" y="0"/>
                    <a:pt x="0" y="135890"/>
                    <a:pt x="0" y="304800"/>
                  </a:cubicBezTo>
                  <a:lnTo>
                    <a:pt x="0" y="2306779"/>
                  </a:lnTo>
                  <a:cubicBezTo>
                    <a:pt x="0" y="2475689"/>
                    <a:pt x="135890" y="2611579"/>
                    <a:pt x="304800" y="2611579"/>
                  </a:cubicBezTo>
                  <a:lnTo>
                    <a:pt x="10832870" y="2611579"/>
                  </a:lnTo>
                  <a:cubicBezTo>
                    <a:pt x="11001780" y="2611579"/>
                    <a:pt x="11137670" y="2475689"/>
                    <a:pt x="11137670" y="2306779"/>
                  </a:cubicBezTo>
                  <a:lnTo>
                    <a:pt x="11137670" y="304800"/>
                  </a:lnTo>
                  <a:cubicBezTo>
                    <a:pt x="11137670" y="135890"/>
                    <a:pt x="11001780" y="0"/>
                    <a:pt x="10832870" y="0"/>
                  </a:cubicBezTo>
                  <a:close/>
                </a:path>
              </a:pathLst>
            </a:custGeom>
            <a:solidFill>
              <a:srgbClr val="FFFFFF"/>
            </a:solidFill>
          </p:spPr>
        </p:sp>
      </p:grpSp>
      <p:sp>
        <p:nvSpPr>
          <p:cNvPr name="TextBox 9" id="9"/>
          <p:cNvSpPr txBox="true"/>
          <p:nvPr/>
        </p:nvSpPr>
        <p:spPr>
          <a:xfrm rot="0">
            <a:off x="9965236" y="4863447"/>
            <a:ext cx="6779074" cy="830580"/>
          </a:xfrm>
          <a:prstGeom prst="rect">
            <a:avLst/>
          </a:prstGeom>
        </p:spPr>
        <p:txBody>
          <a:bodyPr anchor="t" rtlCol="false" tIns="0" lIns="0" bIns="0" rIns="0">
            <a:spAutoFit/>
          </a:bodyPr>
          <a:lstStyle/>
          <a:p>
            <a:pPr algn="l" marL="0" indent="0" lvl="0">
              <a:lnSpc>
                <a:spcPts val="6719"/>
              </a:lnSpc>
              <a:spcBef>
                <a:spcPct val="0"/>
              </a:spcBef>
            </a:pPr>
            <a:r>
              <a:rPr lang="en-US" sz="4800">
                <a:solidFill>
                  <a:srgbClr val="295773"/>
                </a:solidFill>
                <a:latin typeface="Roboto Bold"/>
              </a:rPr>
              <a:t>Terima Kasih</a:t>
            </a:r>
          </a:p>
        </p:txBody>
      </p:sp>
      <p:sp>
        <p:nvSpPr>
          <p:cNvPr name="TextBox 10" id="10"/>
          <p:cNvSpPr txBox="true"/>
          <p:nvPr/>
        </p:nvSpPr>
        <p:spPr>
          <a:xfrm rot="0">
            <a:off x="9965236" y="5752389"/>
            <a:ext cx="7075312" cy="492527"/>
          </a:xfrm>
          <a:prstGeom prst="rect">
            <a:avLst/>
          </a:prstGeom>
        </p:spPr>
        <p:txBody>
          <a:bodyPr anchor="t" rtlCol="false" tIns="0" lIns="0" bIns="0" rIns="0">
            <a:spAutoFit/>
          </a:bodyPr>
          <a:lstStyle/>
          <a:p>
            <a:pPr algn="l" marL="0" indent="0" lvl="0">
              <a:lnSpc>
                <a:spcPts val="3942"/>
              </a:lnSpc>
              <a:spcBef>
                <a:spcPct val="0"/>
              </a:spcBef>
            </a:pPr>
            <a:r>
              <a:rPr lang="en-US" sz="2816">
                <a:solidFill>
                  <a:srgbClr val="027353"/>
                </a:solidFill>
                <a:latin typeface="Roboto"/>
              </a:rPr>
              <a:t>Tim Timing - Universitas Negeri Jakarta</a:t>
            </a:r>
          </a:p>
        </p:txBody>
      </p:sp>
      <p:sp>
        <p:nvSpPr>
          <p:cNvPr name="Freeform 11" id="11"/>
          <p:cNvSpPr/>
          <p:nvPr/>
        </p:nvSpPr>
        <p:spPr>
          <a:xfrm flipH="false" flipV="false" rot="0">
            <a:off x="14476947" y="806370"/>
            <a:ext cx="3368653" cy="425609"/>
          </a:xfrm>
          <a:custGeom>
            <a:avLst/>
            <a:gdLst/>
            <a:ahLst/>
            <a:cxnLst/>
            <a:rect r="r" b="b" t="t" l="l"/>
            <a:pathLst>
              <a:path h="425609" w="3368653">
                <a:moveTo>
                  <a:pt x="0" y="0"/>
                </a:moveTo>
                <a:lnTo>
                  <a:pt x="3368653" y="0"/>
                </a:lnTo>
                <a:lnTo>
                  <a:pt x="3368653" y="425610"/>
                </a:lnTo>
                <a:lnTo>
                  <a:pt x="0" y="42561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38074" y="3621934"/>
            <a:ext cx="1985620" cy="2033467"/>
            <a:chOff x="0" y="0"/>
            <a:chExt cx="522962" cy="535563"/>
          </a:xfrm>
        </p:grpSpPr>
        <p:sp>
          <p:nvSpPr>
            <p:cNvPr name="Freeform 3" id="3"/>
            <p:cNvSpPr/>
            <p:nvPr/>
          </p:nvSpPr>
          <p:spPr>
            <a:xfrm flipH="false" flipV="false" rot="0">
              <a:off x="0" y="0"/>
              <a:ext cx="522962" cy="535563"/>
            </a:xfrm>
            <a:custGeom>
              <a:avLst/>
              <a:gdLst/>
              <a:ahLst/>
              <a:cxnLst/>
              <a:rect r="r" b="b" t="t" l="l"/>
              <a:pathLst>
                <a:path h="535563" w="522962">
                  <a:moveTo>
                    <a:pt x="198849" y="0"/>
                  </a:moveTo>
                  <a:lnTo>
                    <a:pt x="324113" y="0"/>
                  </a:lnTo>
                  <a:cubicBezTo>
                    <a:pt x="433934" y="0"/>
                    <a:pt x="522962" y="89028"/>
                    <a:pt x="522962" y="198849"/>
                  </a:cubicBezTo>
                  <a:lnTo>
                    <a:pt x="522962" y="336715"/>
                  </a:lnTo>
                  <a:cubicBezTo>
                    <a:pt x="522962" y="389453"/>
                    <a:pt x="502012" y="440031"/>
                    <a:pt x="464720" y="477322"/>
                  </a:cubicBezTo>
                  <a:cubicBezTo>
                    <a:pt x="427429" y="514613"/>
                    <a:pt x="376851" y="535563"/>
                    <a:pt x="324113" y="535563"/>
                  </a:cubicBezTo>
                  <a:lnTo>
                    <a:pt x="198849" y="535563"/>
                  </a:lnTo>
                  <a:cubicBezTo>
                    <a:pt x="89028" y="535563"/>
                    <a:pt x="0" y="446536"/>
                    <a:pt x="0" y="336715"/>
                  </a:cubicBezTo>
                  <a:lnTo>
                    <a:pt x="0" y="198849"/>
                  </a:lnTo>
                  <a:cubicBezTo>
                    <a:pt x="0" y="146111"/>
                    <a:pt x="20950" y="95533"/>
                    <a:pt x="58241" y="58241"/>
                  </a:cubicBezTo>
                  <a:cubicBezTo>
                    <a:pt x="95533" y="20950"/>
                    <a:pt x="146111" y="0"/>
                    <a:pt x="198849" y="0"/>
                  </a:cubicBezTo>
                  <a:close/>
                </a:path>
              </a:pathLst>
            </a:custGeom>
            <a:solidFill>
              <a:srgbClr val="027353"/>
            </a:solidFill>
          </p:spPr>
        </p:sp>
        <p:sp>
          <p:nvSpPr>
            <p:cNvPr name="TextBox 4" id="4"/>
            <p:cNvSpPr txBox="true"/>
            <p:nvPr/>
          </p:nvSpPr>
          <p:spPr>
            <a:xfrm>
              <a:off x="0" y="-47625"/>
              <a:ext cx="522962" cy="58318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2042433" y="3278499"/>
            <a:ext cx="2376902" cy="2376902"/>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4696" t="-26482" r="-7803" b="-38056"/>
              </a:stretch>
            </a:blipFill>
          </p:spPr>
        </p:sp>
      </p:grpSp>
      <p:grpSp>
        <p:nvGrpSpPr>
          <p:cNvPr name="Group 7" id="7"/>
          <p:cNvGrpSpPr/>
          <p:nvPr/>
        </p:nvGrpSpPr>
        <p:grpSpPr>
          <a:xfrm rot="0">
            <a:off x="5193262" y="3621934"/>
            <a:ext cx="1985620" cy="2033467"/>
            <a:chOff x="0" y="0"/>
            <a:chExt cx="522962" cy="535563"/>
          </a:xfrm>
        </p:grpSpPr>
        <p:sp>
          <p:nvSpPr>
            <p:cNvPr name="Freeform 8" id="8"/>
            <p:cNvSpPr/>
            <p:nvPr/>
          </p:nvSpPr>
          <p:spPr>
            <a:xfrm flipH="false" flipV="false" rot="0">
              <a:off x="0" y="0"/>
              <a:ext cx="522962" cy="535563"/>
            </a:xfrm>
            <a:custGeom>
              <a:avLst/>
              <a:gdLst/>
              <a:ahLst/>
              <a:cxnLst/>
              <a:rect r="r" b="b" t="t" l="l"/>
              <a:pathLst>
                <a:path h="535563" w="522962">
                  <a:moveTo>
                    <a:pt x="198849" y="0"/>
                  </a:moveTo>
                  <a:lnTo>
                    <a:pt x="324113" y="0"/>
                  </a:lnTo>
                  <a:cubicBezTo>
                    <a:pt x="433934" y="0"/>
                    <a:pt x="522962" y="89028"/>
                    <a:pt x="522962" y="198849"/>
                  </a:cubicBezTo>
                  <a:lnTo>
                    <a:pt x="522962" y="336715"/>
                  </a:lnTo>
                  <a:cubicBezTo>
                    <a:pt x="522962" y="389453"/>
                    <a:pt x="502012" y="440031"/>
                    <a:pt x="464720" y="477322"/>
                  </a:cubicBezTo>
                  <a:cubicBezTo>
                    <a:pt x="427429" y="514613"/>
                    <a:pt x="376851" y="535563"/>
                    <a:pt x="324113" y="535563"/>
                  </a:cubicBezTo>
                  <a:lnTo>
                    <a:pt x="198849" y="535563"/>
                  </a:lnTo>
                  <a:cubicBezTo>
                    <a:pt x="89028" y="535563"/>
                    <a:pt x="0" y="446536"/>
                    <a:pt x="0" y="336715"/>
                  </a:cubicBezTo>
                  <a:lnTo>
                    <a:pt x="0" y="198849"/>
                  </a:lnTo>
                  <a:cubicBezTo>
                    <a:pt x="0" y="146111"/>
                    <a:pt x="20950" y="95533"/>
                    <a:pt x="58241" y="58241"/>
                  </a:cubicBezTo>
                  <a:cubicBezTo>
                    <a:pt x="95533" y="20950"/>
                    <a:pt x="146111" y="0"/>
                    <a:pt x="198849" y="0"/>
                  </a:cubicBezTo>
                  <a:close/>
                </a:path>
              </a:pathLst>
            </a:custGeom>
            <a:solidFill>
              <a:srgbClr val="027353"/>
            </a:solidFill>
          </p:spPr>
        </p:sp>
        <p:sp>
          <p:nvSpPr>
            <p:cNvPr name="TextBox 9" id="9"/>
            <p:cNvSpPr txBox="true"/>
            <p:nvPr/>
          </p:nvSpPr>
          <p:spPr>
            <a:xfrm>
              <a:off x="0" y="-47625"/>
              <a:ext cx="522962" cy="583188"/>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4997621" y="3278499"/>
            <a:ext cx="2376902" cy="2376902"/>
            <a:chOff x="0" y="0"/>
            <a:chExt cx="6350000" cy="6350000"/>
          </a:xfrm>
        </p:grpSpPr>
        <p:sp>
          <p:nvSpPr>
            <p:cNvPr name="Freeform 11" id="1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9326" r="0" b="-24085"/>
              </a:stretch>
            </a:blipFill>
          </p:spPr>
        </p:sp>
      </p:grpSp>
      <p:grpSp>
        <p:nvGrpSpPr>
          <p:cNvPr name="Group 12" id="12"/>
          <p:cNvGrpSpPr/>
          <p:nvPr/>
        </p:nvGrpSpPr>
        <p:grpSpPr>
          <a:xfrm rot="0">
            <a:off x="8151190" y="3621934"/>
            <a:ext cx="1985620" cy="2033467"/>
            <a:chOff x="0" y="0"/>
            <a:chExt cx="522962" cy="535563"/>
          </a:xfrm>
        </p:grpSpPr>
        <p:sp>
          <p:nvSpPr>
            <p:cNvPr name="Freeform 13" id="13"/>
            <p:cNvSpPr/>
            <p:nvPr/>
          </p:nvSpPr>
          <p:spPr>
            <a:xfrm flipH="false" flipV="false" rot="0">
              <a:off x="0" y="0"/>
              <a:ext cx="522962" cy="535563"/>
            </a:xfrm>
            <a:custGeom>
              <a:avLst/>
              <a:gdLst/>
              <a:ahLst/>
              <a:cxnLst/>
              <a:rect r="r" b="b" t="t" l="l"/>
              <a:pathLst>
                <a:path h="535563" w="522962">
                  <a:moveTo>
                    <a:pt x="198849" y="0"/>
                  </a:moveTo>
                  <a:lnTo>
                    <a:pt x="324113" y="0"/>
                  </a:lnTo>
                  <a:cubicBezTo>
                    <a:pt x="433934" y="0"/>
                    <a:pt x="522962" y="89028"/>
                    <a:pt x="522962" y="198849"/>
                  </a:cubicBezTo>
                  <a:lnTo>
                    <a:pt x="522962" y="336715"/>
                  </a:lnTo>
                  <a:cubicBezTo>
                    <a:pt x="522962" y="389453"/>
                    <a:pt x="502012" y="440031"/>
                    <a:pt x="464720" y="477322"/>
                  </a:cubicBezTo>
                  <a:cubicBezTo>
                    <a:pt x="427429" y="514613"/>
                    <a:pt x="376851" y="535563"/>
                    <a:pt x="324113" y="535563"/>
                  </a:cubicBezTo>
                  <a:lnTo>
                    <a:pt x="198849" y="535563"/>
                  </a:lnTo>
                  <a:cubicBezTo>
                    <a:pt x="89028" y="535563"/>
                    <a:pt x="0" y="446536"/>
                    <a:pt x="0" y="336715"/>
                  </a:cubicBezTo>
                  <a:lnTo>
                    <a:pt x="0" y="198849"/>
                  </a:lnTo>
                  <a:cubicBezTo>
                    <a:pt x="0" y="146111"/>
                    <a:pt x="20950" y="95533"/>
                    <a:pt x="58241" y="58241"/>
                  </a:cubicBezTo>
                  <a:cubicBezTo>
                    <a:pt x="95533" y="20950"/>
                    <a:pt x="146111" y="0"/>
                    <a:pt x="198849" y="0"/>
                  </a:cubicBezTo>
                  <a:close/>
                </a:path>
              </a:pathLst>
            </a:custGeom>
            <a:solidFill>
              <a:srgbClr val="027353"/>
            </a:solidFill>
          </p:spPr>
        </p:sp>
        <p:sp>
          <p:nvSpPr>
            <p:cNvPr name="TextBox 14" id="14"/>
            <p:cNvSpPr txBox="true"/>
            <p:nvPr/>
          </p:nvSpPr>
          <p:spPr>
            <a:xfrm>
              <a:off x="0" y="-47625"/>
              <a:ext cx="522962" cy="583188"/>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7952809" y="3278499"/>
            <a:ext cx="2376902" cy="2376902"/>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16685" t="-13793" r="-18145" b="-13597"/>
              </a:stretch>
            </a:blipFill>
          </p:spPr>
        </p:sp>
      </p:grpSp>
      <p:grpSp>
        <p:nvGrpSpPr>
          <p:cNvPr name="Group 17" id="17"/>
          <p:cNvGrpSpPr/>
          <p:nvPr/>
        </p:nvGrpSpPr>
        <p:grpSpPr>
          <a:xfrm rot="0">
            <a:off x="11106378" y="3621934"/>
            <a:ext cx="1985620" cy="2033467"/>
            <a:chOff x="0" y="0"/>
            <a:chExt cx="522962" cy="535563"/>
          </a:xfrm>
        </p:grpSpPr>
        <p:sp>
          <p:nvSpPr>
            <p:cNvPr name="Freeform 18" id="18"/>
            <p:cNvSpPr/>
            <p:nvPr/>
          </p:nvSpPr>
          <p:spPr>
            <a:xfrm flipH="false" flipV="false" rot="0">
              <a:off x="0" y="0"/>
              <a:ext cx="522962" cy="535563"/>
            </a:xfrm>
            <a:custGeom>
              <a:avLst/>
              <a:gdLst/>
              <a:ahLst/>
              <a:cxnLst/>
              <a:rect r="r" b="b" t="t" l="l"/>
              <a:pathLst>
                <a:path h="535563" w="522962">
                  <a:moveTo>
                    <a:pt x="198849" y="0"/>
                  </a:moveTo>
                  <a:lnTo>
                    <a:pt x="324113" y="0"/>
                  </a:lnTo>
                  <a:cubicBezTo>
                    <a:pt x="433934" y="0"/>
                    <a:pt x="522962" y="89028"/>
                    <a:pt x="522962" y="198849"/>
                  </a:cubicBezTo>
                  <a:lnTo>
                    <a:pt x="522962" y="336715"/>
                  </a:lnTo>
                  <a:cubicBezTo>
                    <a:pt x="522962" y="389453"/>
                    <a:pt x="502012" y="440031"/>
                    <a:pt x="464720" y="477322"/>
                  </a:cubicBezTo>
                  <a:cubicBezTo>
                    <a:pt x="427429" y="514613"/>
                    <a:pt x="376851" y="535563"/>
                    <a:pt x="324113" y="535563"/>
                  </a:cubicBezTo>
                  <a:lnTo>
                    <a:pt x="198849" y="535563"/>
                  </a:lnTo>
                  <a:cubicBezTo>
                    <a:pt x="89028" y="535563"/>
                    <a:pt x="0" y="446536"/>
                    <a:pt x="0" y="336715"/>
                  </a:cubicBezTo>
                  <a:lnTo>
                    <a:pt x="0" y="198849"/>
                  </a:lnTo>
                  <a:cubicBezTo>
                    <a:pt x="0" y="146111"/>
                    <a:pt x="20950" y="95533"/>
                    <a:pt x="58241" y="58241"/>
                  </a:cubicBezTo>
                  <a:cubicBezTo>
                    <a:pt x="95533" y="20950"/>
                    <a:pt x="146111" y="0"/>
                    <a:pt x="198849" y="0"/>
                  </a:cubicBezTo>
                  <a:close/>
                </a:path>
              </a:pathLst>
            </a:custGeom>
            <a:solidFill>
              <a:srgbClr val="027353"/>
            </a:solidFill>
          </p:spPr>
        </p:sp>
        <p:sp>
          <p:nvSpPr>
            <p:cNvPr name="TextBox 19" id="19"/>
            <p:cNvSpPr txBox="true"/>
            <p:nvPr/>
          </p:nvSpPr>
          <p:spPr>
            <a:xfrm>
              <a:off x="0" y="-47625"/>
              <a:ext cx="522962" cy="583188"/>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10910737" y="3278499"/>
            <a:ext cx="2376902" cy="2376902"/>
            <a:chOff x="0" y="0"/>
            <a:chExt cx="6350000" cy="6350000"/>
          </a:xfrm>
        </p:grpSpPr>
        <p:sp>
          <p:nvSpPr>
            <p:cNvPr name="Freeform 21" id="2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10735" t="-11055" r="-13419" b="-25881"/>
              </a:stretch>
            </a:blipFill>
          </p:spPr>
        </p:sp>
      </p:grpSp>
      <p:grpSp>
        <p:nvGrpSpPr>
          <p:cNvPr name="Group 22" id="22"/>
          <p:cNvGrpSpPr/>
          <p:nvPr/>
        </p:nvGrpSpPr>
        <p:grpSpPr>
          <a:xfrm rot="0">
            <a:off x="14068689" y="3621934"/>
            <a:ext cx="1985620" cy="2033467"/>
            <a:chOff x="0" y="0"/>
            <a:chExt cx="522962" cy="535563"/>
          </a:xfrm>
        </p:grpSpPr>
        <p:sp>
          <p:nvSpPr>
            <p:cNvPr name="Freeform 23" id="23"/>
            <p:cNvSpPr/>
            <p:nvPr/>
          </p:nvSpPr>
          <p:spPr>
            <a:xfrm flipH="false" flipV="false" rot="0">
              <a:off x="0" y="0"/>
              <a:ext cx="522962" cy="535563"/>
            </a:xfrm>
            <a:custGeom>
              <a:avLst/>
              <a:gdLst/>
              <a:ahLst/>
              <a:cxnLst/>
              <a:rect r="r" b="b" t="t" l="l"/>
              <a:pathLst>
                <a:path h="535563" w="522962">
                  <a:moveTo>
                    <a:pt x="198849" y="0"/>
                  </a:moveTo>
                  <a:lnTo>
                    <a:pt x="324113" y="0"/>
                  </a:lnTo>
                  <a:cubicBezTo>
                    <a:pt x="433934" y="0"/>
                    <a:pt x="522962" y="89028"/>
                    <a:pt x="522962" y="198849"/>
                  </a:cubicBezTo>
                  <a:lnTo>
                    <a:pt x="522962" y="336715"/>
                  </a:lnTo>
                  <a:cubicBezTo>
                    <a:pt x="522962" y="389453"/>
                    <a:pt x="502012" y="440031"/>
                    <a:pt x="464720" y="477322"/>
                  </a:cubicBezTo>
                  <a:cubicBezTo>
                    <a:pt x="427429" y="514613"/>
                    <a:pt x="376851" y="535563"/>
                    <a:pt x="324113" y="535563"/>
                  </a:cubicBezTo>
                  <a:lnTo>
                    <a:pt x="198849" y="535563"/>
                  </a:lnTo>
                  <a:cubicBezTo>
                    <a:pt x="89028" y="535563"/>
                    <a:pt x="0" y="446536"/>
                    <a:pt x="0" y="336715"/>
                  </a:cubicBezTo>
                  <a:lnTo>
                    <a:pt x="0" y="198849"/>
                  </a:lnTo>
                  <a:cubicBezTo>
                    <a:pt x="0" y="146111"/>
                    <a:pt x="20950" y="95533"/>
                    <a:pt x="58241" y="58241"/>
                  </a:cubicBezTo>
                  <a:cubicBezTo>
                    <a:pt x="95533" y="20950"/>
                    <a:pt x="146111" y="0"/>
                    <a:pt x="198849" y="0"/>
                  </a:cubicBezTo>
                  <a:close/>
                </a:path>
              </a:pathLst>
            </a:custGeom>
            <a:solidFill>
              <a:srgbClr val="027353"/>
            </a:solidFill>
          </p:spPr>
        </p:sp>
        <p:sp>
          <p:nvSpPr>
            <p:cNvPr name="TextBox 24" id="24"/>
            <p:cNvSpPr txBox="true"/>
            <p:nvPr/>
          </p:nvSpPr>
          <p:spPr>
            <a:xfrm>
              <a:off x="0" y="-47625"/>
              <a:ext cx="522962" cy="583188"/>
            </a:xfrm>
            <a:prstGeom prst="rect">
              <a:avLst/>
            </a:prstGeom>
          </p:spPr>
          <p:txBody>
            <a:bodyPr anchor="ctr" rtlCol="false" tIns="50800" lIns="50800" bIns="50800" rIns="50800"/>
            <a:lstStyle/>
            <a:p>
              <a:pPr algn="ctr">
                <a:lnSpc>
                  <a:spcPts val="2940"/>
                </a:lnSpc>
              </a:pPr>
            </a:p>
          </p:txBody>
        </p:sp>
      </p:grpSp>
      <p:grpSp>
        <p:nvGrpSpPr>
          <p:cNvPr name="Group 25" id="25"/>
          <p:cNvGrpSpPr/>
          <p:nvPr/>
        </p:nvGrpSpPr>
        <p:grpSpPr>
          <a:xfrm rot="0">
            <a:off x="13868664" y="3278499"/>
            <a:ext cx="2376902" cy="2376902"/>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403" t="-8721" r="-36261" b="-37197"/>
              </a:stretch>
            </a:blipFill>
          </p:spPr>
        </p:sp>
      </p:grpSp>
      <p:grpSp>
        <p:nvGrpSpPr>
          <p:cNvPr name="Group 27" id="27"/>
          <p:cNvGrpSpPr/>
          <p:nvPr/>
        </p:nvGrpSpPr>
        <p:grpSpPr>
          <a:xfrm rot="0">
            <a:off x="0" y="2094894"/>
            <a:ext cx="6186073" cy="47625"/>
            <a:chOff x="0" y="0"/>
            <a:chExt cx="1629254" cy="12543"/>
          </a:xfrm>
        </p:grpSpPr>
        <p:sp>
          <p:nvSpPr>
            <p:cNvPr name="Freeform 28" id="28"/>
            <p:cNvSpPr/>
            <p:nvPr/>
          </p:nvSpPr>
          <p:spPr>
            <a:xfrm flipH="false" flipV="false" rot="0">
              <a:off x="0" y="0"/>
              <a:ext cx="1629254" cy="12543"/>
            </a:xfrm>
            <a:custGeom>
              <a:avLst/>
              <a:gdLst/>
              <a:ahLst/>
              <a:cxnLst/>
              <a:rect r="r" b="b" t="t" l="l"/>
              <a:pathLst>
                <a:path h="12543" w="1629254">
                  <a:moveTo>
                    <a:pt x="0" y="0"/>
                  </a:moveTo>
                  <a:lnTo>
                    <a:pt x="1629254" y="0"/>
                  </a:lnTo>
                  <a:lnTo>
                    <a:pt x="1629254" y="12543"/>
                  </a:lnTo>
                  <a:lnTo>
                    <a:pt x="0" y="12543"/>
                  </a:lnTo>
                  <a:close/>
                </a:path>
              </a:pathLst>
            </a:custGeom>
            <a:solidFill>
              <a:srgbClr val="8BD9A6"/>
            </a:solidFill>
          </p:spPr>
        </p:sp>
        <p:sp>
          <p:nvSpPr>
            <p:cNvPr name="TextBox 29" id="29"/>
            <p:cNvSpPr txBox="true"/>
            <p:nvPr/>
          </p:nvSpPr>
          <p:spPr>
            <a:xfrm>
              <a:off x="0" y="-47625"/>
              <a:ext cx="1629254" cy="60168"/>
            </a:xfrm>
            <a:prstGeom prst="rect">
              <a:avLst/>
            </a:prstGeom>
          </p:spPr>
          <p:txBody>
            <a:bodyPr anchor="ctr" rtlCol="false" tIns="50800" lIns="50800" bIns="50800" rIns="50800"/>
            <a:lstStyle/>
            <a:p>
              <a:pPr algn="ctr">
                <a:lnSpc>
                  <a:spcPts val="2940"/>
                </a:lnSpc>
              </a:pPr>
            </a:p>
          </p:txBody>
        </p:sp>
      </p:grpSp>
      <p:sp>
        <p:nvSpPr>
          <p:cNvPr name="TextBox 30" id="30"/>
          <p:cNvSpPr txBox="true"/>
          <p:nvPr/>
        </p:nvSpPr>
        <p:spPr>
          <a:xfrm rot="0">
            <a:off x="2079106" y="6634797"/>
            <a:ext cx="2303557" cy="373705"/>
          </a:xfrm>
          <a:prstGeom prst="rect">
            <a:avLst/>
          </a:prstGeom>
        </p:spPr>
        <p:txBody>
          <a:bodyPr anchor="t" rtlCol="false" tIns="0" lIns="0" bIns="0" rIns="0">
            <a:spAutoFit/>
          </a:bodyPr>
          <a:lstStyle/>
          <a:p>
            <a:pPr algn="ctr">
              <a:lnSpc>
                <a:spcPts val="3027"/>
              </a:lnSpc>
              <a:spcBef>
                <a:spcPct val="0"/>
              </a:spcBef>
            </a:pPr>
            <a:r>
              <a:rPr lang="en-US" sz="2162">
                <a:solidFill>
                  <a:srgbClr val="295773"/>
                </a:solidFill>
                <a:latin typeface="Roboto"/>
              </a:rPr>
              <a:t>Team Leader</a:t>
            </a:r>
          </a:p>
        </p:txBody>
      </p:sp>
      <p:sp>
        <p:nvSpPr>
          <p:cNvPr name="TextBox 31" id="31"/>
          <p:cNvSpPr txBox="true"/>
          <p:nvPr/>
        </p:nvSpPr>
        <p:spPr>
          <a:xfrm rot="0">
            <a:off x="5034294" y="6634797"/>
            <a:ext cx="2303557" cy="373705"/>
          </a:xfrm>
          <a:prstGeom prst="rect">
            <a:avLst/>
          </a:prstGeom>
        </p:spPr>
        <p:txBody>
          <a:bodyPr anchor="t" rtlCol="false" tIns="0" lIns="0" bIns="0" rIns="0">
            <a:spAutoFit/>
          </a:bodyPr>
          <a:lstStyle/>
          <a:p>
            <a:pPr algn="ctr">
              <a:lnSpc>
                <a:spcPts val="3027"/>
              </a:lnSpc>
              <a:spcBef>
                <a:spcPct val="0"/>
              </a:spcBef>
            </a:pPr>
            <a:r>
              <a:rPr lang="en-US" sz="2162">
                <a:solidFill>
                  <a:srgbClr val="295773"/>
                </a:solidFill>
                <a:latin typeface="Roboto"/>
              </a:rPr>
              <a:t>Team Member</a:t>
            </a:r>
          </a:p>
        </p:txBody>
      </p:sp>
      <p:sp>
        <p:nvSpPr>
          <p:cNvPr name="TextBox 32" id="32"/>
          <p:cNvSpPr txBox="true"/>
          <p:nvPr/>
        </p:nvSpPr>
        <p:spPr>
          <a:xfrm rot="0">
            <a:off x="2125907" y="6004561"/>
            <a:ext cx="2209956" cy="677860"/>
          </a:xfrm>
          <a:prstGeom prst="rect">
            <a:avLst/>
          </a:prstGeom>
        </p:spPr>
        <p:txBody>
          <a:bodyPr anchor="t" rtlCol="false" tIns="0" lIns="0" bIns="0" rIns="0">
            <a:spAutoFit/>
          </a:bodyPr>
          <a:lstStyle/>
          <a:p>
            <a:pPr algn="ctr">
              <a:lnSpc>
                <a:spcPts val="2583"/>
              </a:lnSpc>
            </a:pPr>
            <a:r>
              <a:rPr lang="en-US" sz="2662">
                <a:solidFill>
                  <a:srgbClr val="295773"/>
                </a:solidFill>
                <a:latin typeface="Roboto Bold"/>
              </a:rPr>
              <a:t>KENNETH SABASTIAN</a:t>
            </a:r>
          </a:p>
        </p:txBody>
      </p:sp>
      <p:sp>
        <p:nvSpPr>
          <p:cNvPr name="TextBox 33" id="33"/>
          <p:cNvSpPr txBox="true"/>
          <p:nvPr/>
        </p:nvSpPr>
        <p:spPr>
          <a:xfrm rot="0">
            <a:off x="5081095" y="6004561"/>
            <a:ext cx="2209956" cy="677860"/>
          </a:xfrm>
          <a:prstGeom prst="rect">
            <a:avLst/>
          </a:prstGeom>
        </p:spPr>
        <p:txBody>
          <a:bodyPr anchor="t" rtlCol="false" tIns="0" lIns="0" bIns="0" rIns="0">
            <a:spAutoFit/>
          </a:bodyPr>
          <a:lstStyle/>
          <a:p>
            <a:pPr algn="ctr">
              <a:lnSpc>
                <a:spcPts val="2583"/>
              </a:lnSpc>
            </a:pPr>
            <a:r>
              <a:rPr lang="en-US" sz="2662">
                <a:solidFill>
                  <a:srgbClr val="295773"/>
                </a:solidFill>
                <a:latin typeface="Roboto Bold"/>
              </a:rPr>
              <a:t>AKMAL RAFI DIARA P</a:t>
            </a:r>
          </a:p>
        </p:txBody>
      </p:sp>
      <p:sp>
        <p:nvSpPr>
          <p:cNvPr name="TextBox 34" id="34"/>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
        <p:nvSpPr>
          <p:cNvPr name="TextBox 35" id="35"/>
          <p:cNvSpPr txBox="true"/>
          <p:nvPr/>
        </p:nvSpPr>
        <p:spPr>
          <a:xfrm rot="0">
            <a:off x="7989482" y="6634797"/>
            <a:ext cx="2303557" cy="373705"/>
          </a:xfrm>
          <a:prstGeom prst="rect">
            <a:avLst/>
          </a:prstGeom>
        </p:spPr>
        <p:txBody>
          <a:bodyPr anchor="t" rtlCol="false" tIns="0" lIns="0" bIns="0" rIns="0">
            <a:spAutoFit/>
          </a:bodyPr>
          <a:lstStyle/>
          <a:p>
            <a:pPr algn="ctr">
              <a:lnSpc>
                <a:spcPts val="3027"/>
              </a:lnSpc>
              <a:spcBef>
                <a:spcPct val="0"/>
              </a:spcBef>
            </a:pPr>
            <a:r>
              <a:rPr lang="en-US" sz="2162">
                <a:solidFill>
                  <a:srgbClr val="295773"/>
                </a:solidFill>
                <a:latin typeface="Roboto"/>
              </a:rPr>
              <a:t>Team Member</a:t>
            </a:r>
          </a:p>
        </p:txBody>
      </p:sp>
      <p:sp>
        <p:nvSpPr>
          <p:cNvPr name="TextBox 36" id="36"/>
          <p:cNvSpPr txBox="true"/>
          <p:nvPr/>
        </p:nvSpPr>
        <p:spPr>
          <a:xfrm rot="0">
            <a:off x="10947409" y="6634797"/>
            <a:ext cx="2303557" cy="373705"/>
          </a:xfrm>
          <a:prstGeom prst="rect">
            <a:avLst/>
          </a:prstGeom>
        </p:spPr>
        <p:txBody>
          <a:bodyPr anchor="t" rtlCol="false" tIns="0" lIns="0" bIns="0" rIns="0">
            <a:spAutoFit/>
          </a:bodyPr>
          <a:lstStyle/>
          <a:p>
            <a:pPr algn="ctr">
              <a:lnSpc>
                <a:spcPts val="3027"/>
              </a:lnSpc>
              <a:spcBef>
                <a:spcPct val="0"/>
              </a:spcBef>
            </a:pPr>
            <a:r>
              <a:rPr lang="en-US" sz="2162">
                <a:solidFill>
                  <a:srgbClr val="295773"/>
                </a:solidFill>
                <a:latin typeface="Roboto"/>
              </a:rPr>
              <a:t>Team Member</a:t>
            </a:r>
          </a:p>
        </p:txBody>
      </p:sp>
      <p:sp>
        <p:nvSpPr>
          <p:cNvPr name="TextBox 37" id="37"/>
          <p:cNvSpPr txBox="true"/>
          <p:nvPr/>
        </p:nvSpPr>
        <p:spPr>
          <a:xfrm rot="0">
            <a:off x="8036282" y="6004561"/>
            <a:ext cx="2209956" cy="677860"/>
          </a:xfrm>
          <a:prstGeom prst="rect">
            <a:avLst/>
          </a:prstGeom>
        </p:spPr>
        <p:txBody>
          <a:bodyPr anchor="t" rtlCol="false" tIns="0" lIns="0" bIns="0" rIns="0">
            <a:spAutoFit/>
          </a:bodyPr>
          <a:lstStyle/>
          <a:p>
            <a:pPr algn="ctr">
              <a:lnSpc>
                <a:spcPts val="2583"/>
              </a:lnSpc>
            </a:pPr>
            <a:r>
              <a:rPr lang="en-US" sz="2662">
                <a:solidFill>
                  <a:srgbClr val="295773"/>
                </a:solidFill>
                <a:latin typeface="Roboto Bold"/>
              </a:rPr>
              <a:t>M ALFIN KHAERUDIN</a:t>
            </a:r>
          </a:p>
        </p:txBody>
      </p:sp>
      <p:sp>
        <p:nvSpPr>
          <p:cNvPr name="TextBox 38" id="38"/>
          <p:cNvSpPr txBox="true"/>
          <p:nvPr/>
        </p:nvSpPr>
        <p:spPr>
          <a:xfrm rot="0">
            <a:off x="10994210" y="6004561"/>
            <a:ext cx="2209956" cy="677860"/>
          </a:xfrm>
          <a:prstGeom prst="rect">
            <a:avLst/>
          </a:prstGeom>
        </p:spPr>
        <p:txBody>
          <a:bodyPr anchor="t" rtlCol="false" tIns="0" lIns="0" bIns="0" rIns="0">
            <a:spAutoFit/>
          </a:bodyPr>
          <a:lstStyle/>
          <a:p>
            <a:pPr algn="ctr">
              <a:lnSpc>
                <a:spcPts val="2583"/>
              </a:lnSpc>
            </a:pPr>
            <a:r>
              <a:rPr lang="en-US" sz="2662">
                <a:solidFill>
                  <a:srgbClr val="295773"/>
                </a:solidFill>
                <a:latin typeface="Roboto Bold"/>
              </a:rPr>
              <a:t>ANNISA SEKAR RINI A</a:t>
            </a:r>
          </a:p>
        </p:txBody>
      </p:sp>
      <p:sp>
        <p:nvSpPr>
          <p:cNvPr name="TextBox 39" id="39"/>
          <p:cNvSpPr txBox="true"/>
          <p:nvPr/>
        </p:nvSpPr>
        <p:spPr>
          <a:xfrm rot="0">
            <a:off x="13905337" y="6634797"/>
            <a:ext cx="2303557" cy="373705"/>
          </a:xfrm>
          <a:prstGeom prst="rect">
            <a:avLst/>
          </a:prstGeom>
        </p:spPr>
        <p:txBody>
          <a:bodyPr anchor="t" rtlCol="false" tIns="0" lIns="0" bIns="0" rIns="0">
            <a:spAutoFit/>
          </a:bodyPr>
          <a:lstStyle/>
          <a:p>
            <a:pPr algn="ctr">
              <a:lnSpc>
                <a:spcPts val="3027"/>
              </a:lnSpc>
              <a:spcBef>
                <a:spcPct val="0"/>
              </a:spcBef>
            </a:pPr>
            <a:r>
              <a:rPr lang="en-US" sz="2162">
                <a:solidFill>
                  <a:srgbClr val="295773"/>
                </a:solidFill>
                <a:latin typeface="Roboto"/>
              </a:rPr>
              <a:t>Team Member</a:t>
            </a:r>
          </a:p>
        </p:txBody>
      </p:sp>
      <p:sp>
        <p:nvSpPr>
          <p:cNvPr name="TextBox 40" id="40"/>
          <p:cNvSpPr txBox="true"/>
          <p:nvPr/>
        </p:nvSpPr>
        <p:spPr>
          <a:xfrm rot="0">
            <a:off x="13952137" y="6004561"/>
            <a:ext cx="2209956" cy="677860"/>
          </a:xfrm>
          <a:prstGeom prst="rect">
            <a:avLst/>
          </a:prstGeom>
        </p:spPr>
        <p:txBody>
          <a:bodyPr anchor="t" rtlCol="false" tIns="0" lIns="0" bIns="0" rIns="0">
            <a:spAutoFit/>
          </a:bodyPr>
          <a:lstStyle/>
          <a:p>
            <a:pPr algn="ctr">
              <a:lnSpc>
                <a:spcPts val="2583"/>
              </a:lnSpc>
            </a:pPr>
            <a:r>
              <a:rPr lang="en-US" sz="2662">
                <a:solidFill>
                  <a:srgbClr val="295773"/>
                </a:solidFill>
                <a:latin typeface="Roboto Bold"/>
              </a:rPr>
              <a:t>ROLAND ROMAN T</a:t>
            </a:r>
          </a:p>
        </p:txBody>
      </p:sp>
      <p:sp>
        <p:nvSpPr>
          <p:cNvPr name="TextBox 41" id="41"/>
          <p:cNvSpPr txBox="true"/>
          <p:nvPr/>
        </p:nvSpPr>
        <p:spPr>
          <a:xfrm rot="0">
            <a:off x="1028700" y="904875"/>
            <a:ext cx="9590078" cy="1014580"/>
          </a:xfrm>
          <a:prstGeom prst="rect">
            <a:avLst/>
          </a:prstGeom>
        </p:spPr>
        <p:txBody>
          <a:bodyPr anchor="t" rtlCol="false" tIns="0" lIns="0" bIns="0" rIns="0">
            <a:spAutoFit/>
          </a:bodyPr>
          <a:lstStyle/>
          <a:p>
            <a:pPr>
              <a:lnSpc>
                <a:spcPts val="8204"/>
              </a:lnSpc>
              <a:spcBef>
                <a:spcPct val="0"/>
              </a:spcBef>
            </a:pPr>
            <a:r>
              <a:rPr lang="en-US" sz="5860">
                <a:solidFill>
                  <a:srgbClr val="194035"/>
                </a:solidFill>
                <a:latin typeface="Roboto Bold"/>
              </a:rPr>
              <a:t>ANGGOTA  TIM TIMING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4450" y="2032269"/>
            <a:ext cx="6253943" cy="6253943"/>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12512" t="0" r="-12512" b="0"/>
              </a:stretch>
            </a:blipFill>
          </p:spPr>
        </p:sp>
      </p:grpSp>
      <p:grpSp>
        <p:nvGrpSpPr>
          <p:cNvPr name="Group 4" id="4"/>
          <p:cNvGrpSpPr/>
          <p:nvPr/>
        </p:nvGrpSpPr>
        <p:grpSpPr>
          <a:xfrm rot="0">
            <a:off x="6261889" y="2406965"/>
            <a:ext cx="10001494" cy="3328225"/>
            <a:chOff x="0" y="0"/>
            <a:chExt cx="5255100" cy="1748754"/>
          </a:xfrm>
        </p:grpSpPr>
        <p:sp>
          <p:nvSpPr>
            <p:cNvPr name="Freeform 5" id="5"/>
            <p:cNvSpPr/>
            <p:nvPr/>
          </p:nvSpPr>
          <p:spPr>
            <a:xfrm flipH="false" flipV="false" rot="0">
              <a:off x="0" y="0"/>
              <a:ext cx="5255100" cy="1748754"/>
            </a:xfrm>
            <a:custGeom>
              <a:avLst/>
              <a:gdLst/>
              <a:ahLst/>
              <a:cxnLst/>
              <a:rect r="r" b="b" t="t" l="l"/>
              <a:pathLst>
                <a:path h="1748754" w="5255100">
                  <a:moveTo>
                    <a:pt x="5130640" y="1748754"/>
                  </a:moveTo>
                  <a:lnTo>
                    <a:pt x="124460" y="1748754"/>
                  </a:lnTo>
                  <a:cubicBezTo>
                    <a:pt x="55880" y="1748754"/>
                    <a:pt x="0" y="1692874"/>
                    <a:pt x="0" y="1624294"/>
                  </a:cubicBezTo>
                  <a:lnTo>
                    <a:pt x="0" y="124460"/>
                  </a:lnTo>
                  <a:cubicBezTo>
                    <a:pt x="0" y="55880"/>
                    <a:pt x="55880" y="0"/>
                    <a:pt x="124460" y="0"/>
                  </a:cubicBezTo>
                  <a:lnTo>
                    <a:pt x="5130640" y="0"/>
                  </a:lnTo>
                  <a:cubicBezTo>
                    <a:pt x="5199220" y="0"/>
                    <a:pt x="5255100" y="55880"/>
                    <a:pt x="5255100" y="124460"/>
                  </a:cubicBezTo>
                  <a:lnTo>
                    <a:pt x="5255100" y="1624294"/>
                  </a:lnTo>
                  <a:cubicBezTo>
                    <a:pt x="5255100" y="1692874"/>
                    <a:pt x="5199220" y="1748754"/>
                    <a:pt x="5130640" y="1748754"/>
                  </a:cubicBezTo>
                  <a:close/>
                </a:path>
              </a:pathLst>
            </a:custGeom>
            <a:solidFill>
              <a:srgbClr val="027353"/>
            </a:solidFill>
          </p:spPr>
        </p:sp>
      </p:grpSp>
      <p:sp>
        <p:nvSpPr>
          <p:cNvPr name="TextBox 6" id="6"/>
          <p:cNvSpPr txBox="true"/>
          <p:nvPr/>
        </p:nvSpPr>
        <p:spPr>
          <a:xfrm rot="0">
            <a:off x="6985526" y="2524512"/>
            <a:ext cx="8554219" cy="972111"/>
          </a:xfrm>
          <a:prstGeom prst="rect">
            <a:avLst/>
          </a:prstGeom>
        </p:spPr>
        <p:txBody>
          <a:bodyPr anchor="t" rtlCol="false" tIns="0" lIns="0" bIns="0" rIns="0">
            <a:spAutoFit/>
          </a:bodyPr>
          <a:lstStyle/>
          <a:p>
            <a:pPr>
              <a:lnSpc>
                <a:spcPts val="7840"/>
              </a:lnSpc>
              <a:spcBef>
                <a:spcPct val="0"/>
              </a:spcBef>
            </a:pPr>
            <a:r>
              <a:rPr lang="en-US" sz="5600">
                <a:solidFill>
                  <a:srgbClr val="FFFFFF"/>
                </a:solidFill>
                <a:latin typeface="Roboto Bold"/>
              </a:rPr>
              <a:t>Latar Belakang Masalah</a:t>
            </a:r>
          </a:p>
        </p:txBody>
      </p:sp>
      <p:sp>
        <p:nvSpPr>
          <p:cNvPr name="TextBox 7" id="7"/>
          <p:cNvSpPr txBox="true"/>
          <p:nvPr/>
        </p:nvSpPr>
        <p:spPr>
          <a:xfrm rot="0">
            <a:off x="6985526" y="3642283"/>
            <a:ext cx="8554219" cy="1851660"/>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Perkembangan teknologi dan internet di zaman sekarang bertumbuh dengan sangatlah cepat, banyak informasi yang bertebaran di internet jaman sekarang ini. Dengan banyaknya informasi yang marak di internet, pastinya juga ada dampak negatif yang tidak bisa kita hiraukan, salah satu contohnya seperti kasus bullying di media sosial.</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78972" y="1779227"/>
            <a:ext cx="12889288" cy="6728546"/>
            <a:chOff x="0" y="0"/>
            <a:chExt cx="10424514" cy="5441870"/>
          </a:xfrm>
        </p:grpSpPr>
        <p:sp>
          <p:nvSpPr>
            <p:cNvPr name="Freeform 3" id="3"/>
            <p:cNvSpPr/>
            <p:nvPr/>
          </p:nvSpPr>
          <p:spPr>
            <a:xfrm flipH="false" flipV="false" rot="0">
              <a:off x="0" y="0"/>
              <a:ext cx="10424514" cy="5441870"/>
            </a:xfrm>
            <a:custGeom>
              <a:avLst/>
              <a:gdLst/>
              <a:ahLst/>
              <a:cxnLst/>
              <a:rect r="r" b="b" t="t" l="l"/>
              <a:pathLst>
                <a:path h="5441870" w="10424514">
                  <a:moveTo>
                    <a:pt x="10300054" y="5441870"/>
                  </a:moveTo>
                  <a:lnTo>
                    <a:pt x="124460" y="5441870"/>
                  </a:lnTo>
                  <a:cubicBezTo>
                    <a:pt x="55880" y="5441870"/>
                    <a:pt x="0" y="5385990"/>
                    <a:pt x="0" y="5317410"/>
                  </a:cubicBezTo>
                  <a:lnTo>
                    <a:pt x="0" y="124460"/>
                  </a:lnTo>
                  <a:cubicBezTo>
                    <a:pt x="0" y="55880"/>
                    <a:pt x="55880" y="0"/>
                    <a:pt x="124460" y="0"/>
                  </a:cubicBezTo>
                  <a:lnTo>
                    <a:pt x="10300054" y="0"/>
                  </a:lnTo>
                  <a:cubicBezTo>
                    <a:pt x="10368635" y="0"/>
                    <a:pt x="10424514" y="55880"/>
                    <a:pt x="10424514" y="124460"/>
                  </a:cubicBezTo>
                  <a:lnTo>
                    <a:pt x="10424514" y="5317410"/>
                  </a:lnTo>
                  <a:cubicBezTo>
                    <a:pt x="10424514" y="5385990"/>
                    <a:pt x="10368635" y="5441870"/>
                    <a:pt x="10300054" y="5441870"/>
                  </a:cubicBezTo>
                  <a:close/>
                </a:path>
              </a:pathLst>
            </a:custGeom>
            <a:solidFill>
              <a:srgbClr val="027353"/>
            </a:solidFill>
          </p:spPr>
        </p:sp>
      </p:grpSp>
      <p:grpSp>
        <p:nvGrpSpPr>
          <p:cNvPr name="Group 4" id="4"/>
          <p:cNvGrpSpPr/>
          <p:nvPr/>
        </p:nvGrpSpPr>
        <p:grpSpPr>
          <a:xfrm rot="0">
            <a:off x="9144000" y="816272"/>
            <a:ext cx="4449801" cy="4449784"/>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3935" t="0" r="-36157" b="0"/>
              </a:stretch>
            </a:blipFill>
          </p:spPr>
        </p:sp>
      </p:grpSp>
      <p:grpSp>
        <p:nvGrpSpPr>
          <p:cNvPr name="Group 6" id="6"/>
          <p:cNvGrpSpPr/>
          <p:nvPr/>
        </p:nvGrpSpPr>
        <p:grpSpPr>
          <a:xfrm rot="0">
            <a:off x="13593801" y="2883927"/>
            <a:ext cx="3369507" cy="336949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t="0" r="-25046" b="0"/>
              </a:stretch>
            </a:blipFill>
          </p:spPr>
        </p:sp>
      </p:grpSp>
      <p:grpSp>
        <p:nvGrpSpPr>
          <p:cNvPr name="Group 8" id="8"/>
          <p:cNvGrpSpPr/>
          <p:nvPr/>
        </p:nvGrpSpPr>
        <p:grpSpPr>
          <a:xfrm rot="0">
            <a:off x="11084737" y="5591305"/>
            <a:ext cx="2916480" cy="2916468"/>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10" id="10"/>
          <p:cNvGrpSpPr/>
          <p:nvPr/>
        </p:nvGrpSpPr>
        <p:grpSpPr>
          <a:xfrm rot="0">
            <a:off x="11920252" y="547223"/>
            <a:ext cx="1673549" cy="167354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7353"/>
            </a:solidFill>
          </p:spPr>
        </p:sp>
      </p:grpSp>
      <p:grpSp>
        <p:nvGrpSpPr>
          <p:cNvPr name="Group 12" id="12"/>
          <p:cNvGrpSpPr/>
          <p:nvPr/>
        </p:nvGrpSpPr>
        <p:grpSpPr>
          <a:xfrm rot="0">
            <a:off x="15585751" y="3342845"/>
            <a:ext cx="1377557" cy="137755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7353"/>
            </a:solidFill>
          </p:spPr>
        </p:sp>
      </p:grpSp>
      <p:grpSp>
        <p:nvGrpSpPr>
          <p:cNvPr name="Group 14" id="14"/>
          <p:cNvGrpSpPr/>
          <p:nvPr/>
        </p:nvGrpSpPr>
        <p:grpSpPr>
          <a:xfrm rot="0">
            <a:off x="10570199" y="6018377"/>
            <a:ext cx="1203317" cy="120331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7353"/>
            </a:solidFill>
          </p:spPr>
        </p:sp>
      </p:grpSp>
      <p:sp>
        <p:nvSpPr>
          <p:cNvPr name="Freeform 16" id="16"/>
          <p:cNvSpPr/>
          <p:nvPr/>
        </p:nvSpPr>
        <p:spPr>
          <a:xfrm flipH="false" flipV="false" rot="0">
            <a:off x="15953331" y="3721791"/>
            <a:ext cx="642398" cy="638894"/>
          </a:xfrm>
          <a:custGeom>
            <a:avLst/>
            <a:gdLst/>
            <a:ahLst/>
            <a:cxnLst/>
            <a:rect r="r" b="b" t="t" l="l"/>
            <a:pathLst>
              <a:path h="638894" w="642398">
                <a:moveTo>
                  <a:pt x="0" y="0"/>
                </a:moveTo>
                <a:lnTo>
                  <a:pt x="642398" y="0"/>
                </a:lnTo>
                <a:lnTo>
                  <a:pt x="642398" y="638894"/>
                </a:lnTo>
                <a:lnTo>
                  <a:pt x="0" y="6388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2349420" y="1043542"/>
            <a:ext cx="834265" cy="820613"/>
          </a:xfrm>
          <a:custGeom>
            <a:avLst/>
            <a:gdLst/>
            <a:ahLst/>
            <a:cxnLst/>
            <a:rect r="r" b="b" t="t" l="l"/>
            <a:pathLst>
              <a:path h="820613" w="834265">
                <a:moveTo>
                  <a:pt x="0" y="0"/>
                </a:moveTo>
                <a:lnTo>
                  <a:pt x="834264" y="0"/>
                </a:lnTo>
                <a:lnTo>
                  <a:pt x="834264" y="820613"/>
                </a:lnTo>
                <a:lnTo>
                  <a:pt x="0" y="820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0778395" y="6458716"/>
            <a:ext cx="786925" cy="322639"/>
          </a:xfrm>
          <a:custGeom>
            <a:avLst/>
            <a:gdLst/>
            <a:ahLst/>
            <a:cxnLst/>
            <a:rect r="r" b="b" t="t" l="l"/>
            <a:pathLst>
              <a:path h="322639" w="786925">
                <a:moveTo>
                  <a:pt x="0" y="0"/>
                </a:moveTo>
                <a:lnTo>
                  <a:pt x="786925" y="0"/>
                </a:lnTo>
                <a:lnTo>
                  <a:pt x="786925" y="322639"/>
                </a:lnTo>
                <a:lnTo>
                  <a:pt x="0" y="3226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9" id="19"/>
          <p:cNvSpPr/>
          <p:nvPr/>
        </p:nvSpPr>
        <p:spPr>
          <a:xfrm rot="0">
            <a:off x="4773722" y="2489682"/>
            <a:ext cx="2335904" cy="0"/>
          </a:xfrm>
          <a:prstGeom prst="line">
            <a:avLst/>
          </a:prstGeom>
          <a:ln cap="rnd" w="28575">
            <a:solidFill>
              <a:srgbClr val="FFFFFF"/>
            </a:solidFill>
            <a:prstDash val="solid"/>
            <a:headEnd type="none" len="sm" w="sm"/>
            <a:tailEnd type="none" len="sm" w="sm"/>
          </a:ln>
        </p:spPr>
      </p:sp>
      <p:sp>
        <p:nvSpPr>
          <p:cNvPr name="TextBox 20" id="20"/>
          <p:cNvSpPr txBox="true"/>
          <p:nvPr/>
        </p:nvSpPr>
        <p:spPr>
          <a:xfrm rot="0">
            <a:off x="1177588" y="2813886"/>
            <a:ext cx="6332688" cy="14996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Business Understanding</a:t>
            </a:r>
          </a:p>
        </p:txBody>
      </p:sp>
      <p:sp>
        <p:nvSpPr>
          <p:cNvPr name="TextBox 21" id="21"/>
          <p:cNvSpPr txBox="true"/>
          <p:nvPr/>
        </p:nvSpPr>
        <p:spPr>
          <a:xfrm rot="0">
            <a:off x="1177588" y="4327981"/>
            <a:ext cx="5932037" cy="3337560"/>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Mengatasi dampak negatif dari penyebaran informasi di media sosial, khususnya terkait kasus </a:t>
            </a:r>
            <a:r>
              <a:rPr lang="en-US" sz="2100">
                <a:solidFill>
                  <a:srgbClr val="FFFFFF"/>
                </a:solidFill>
                <a:latin typeface="Roboto Italics"/>
              </a:rPr>
              <a:t>bullying.</a:t>
            </a:r>
            <a:r>
              <a:rPr lang="en-US" sz="2100">
                <a:solidFill>
                  <a:srgbClr val="FFFFFF"/>
                </a:solidFill>
                <a:latin typeface="Roboto"/>
              </a:rPr>
              <a:t> Dengan memanfaatkan perkembangan teknologi dan akses informasi yang lebih mudah. Kasus </a:t>
            </a:r>
            <a:r>
              <a:rPr lang="en-US" sz="2100">
                <a:solidFill>
                  <a:srgbClr val="FFFFFF"/>
                </a:solidFill>
                <a:latin typeface="Roboto Italics"/>
              </a:rPr>
              <a:t>bullying</a:t>
            </a:r>
            <a:r>
              <a:rPr lang="en-US" sz="2100">
                <a:solidFill>
                  <a:srgbClr val="FFFFFF"/>
                </a:solidFill>
                <a:latin typeface="Roboto"/>
              </a:rPr>
              <a:t> di media sosial menjadi tantangan serius. Oleh karena itu, dibutuhkan solusi berupa algoritma klasifikasi teks yang dapat mengidentifikasi postingan yang mengandung unsur </a:t>
            </a:r>
            <a:r>
              <a:rPr lang="en-US" sz="2100">
                <a:solidFill>
                  <a:srgbClr val="FFFFFF"/>
                </a:solidFill>
                <a:latin typeface="Roboto Italics"/>
              </a:rPr>
              <a:t>bullying.</a:t>
            </a:r>
          </a:p>
        </p:txBody>
      </p:sp>
      <p:sp>
        <p:nvSpPr>
          <p:cNvPr name="TextBox 22" id="22"/>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26930"/>
            <a:ext cx="8760070" cy="8760070"/>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4906" t="0" r="-24906" b="0"/>
              </a:stretch>
            </a:blipFill>
          </p:spPr>
        </p:sp>
      </p:grpSp>
      <p:sp>
        <p:nvSpPr>
          <p:cNvPr name="TextBox 4" id="4"/>
          <p:cNvSpPr txBox="true"/>
          <p:nvPr/>
        </p:nvSpPr>
        <p:spPr>
          <a:xfrm rot="0">
            <a:off x="9733781" y="1852669"/>
            <a:ext cx="8095995" cy="972185"/>
          </a:xfrm>
          <a:prstGeom prst="rect">
            <a:avLst/>
          </a:prstGeom>
        </p:spPr>
        <p:txBody>
          <a:bodyPr anchor="t" rtlCol="false" tIns="0" lIns="0" bIns="0" rIns="0">
            <a:spAutoFit/>
          </a:bodyPr>
          <a:lstStyle/>
          <a:p>
            <a:pPr>
              <a:lnSpc>
                <a:spcPts val="7840"/>
              </a:lnSpc>
              <a:spcBef>
                <a:spcPct val="0"/>
              </a:spcBef>
            </a:pPr>
            <a:r>
              <a:rPr lang="en-US" sz="5600">
                <a:solidFill>
                  <a:srgbClr val="295773"/>
                </a:solidFill>
                <a:latin typeface="Roboto Bold"/>
              </a:rPr>
              <a:t>Data Understanding</a:t>
            </a:r>
          </a:p>
        </p:txBody>
      </p:sp>
      <p:sp>
        <p:nvSpPr>
          <p:cNvPr name="TextBox 5" id="5"/>
          <p:cNvSpPr txBox="true"/>
          <p:nvPr/>
        </p:nvSpPr>
        <p:spPr>
          <a:xfrm rot="0">
            <a:off x="9733781" y="3003840"/>
            <a:ext cx="6736069" cy="3337560"/>
          </a:xfrm>
          <a:prstGeom prst="rect">
            <a:avLst/>
          </a:prstGeom>
        </p:spPr>
        <p:txBody>
          <a:bodyPr anchor="t" rtlCol="false" tIns="0" lIns="0" bIns="0" rIns="0">
            <a:spAutoFit/>
          </a:bodyPr>
          <a:lstStyle/>
          <a:p>
            <a:pPr>
              <a:lnSpc>
                <a:spcPts val="2940"/>
              </a:lnSpc>
            </a:pPr>
            <a:r>
              <a:rPr lang="en-US" sz="2100">
                <a:solidFill>
                  <a:srgbClr val="194035"/>
                </a:solidFill>
                <a:latin typeface="Roboto"/>
              </a:rPr>
              <a:t>Diberikan </a:t>
            </a:r>
            <a:r>
              <a:rPr lang="en-US" sz="2100">
                <a:solidFill>
                  <a:srgbClr val="194035"/>
                </a:solidFill>
                <a:latin typeface="Roboto Italics"/>
              </a:rPr>
              <a:t>dataset</a:t>
            </a:r>
            <a:r>
              <a:rPr lang="en-US" sz="2100">
                <a:solidFill>
                  <a:srgbClr val="194035"/>
                </a:solidFill>
                <a:latin typeface="Roboto Bold"/>
              </a:rPr>
              <a:t> Data Bully Dimas TI.xlsx </a:t>
            </a:r>
            <a:r>
              <a:rPr lang="en-US" sz="2100">
                <a:solidFill>
                  <a:srgbClr val="194035"/>
                </a:solidFill>
                <a:latin typeface="Roboto"/>
              </a:rPr>
              <a:t>dengan </a:t>
            </a:r>
            <a:r>
              <a:rPr lang="en-US" sz="2100">
                <a:solidFill>
                  <a:srgbClr val="194035"/>
                </a:solidFill>
                <a:latin typeface="Roboto Italics"/>
              </a:rPr>
              <a:t>size data</a:t>
            </a:r>
            <a:r>
              <a:rPr lang="en-US" sz="2100">
                <a:solidFill>
                  <a:srgbClr val="194035"/>
                </a:solidFill>
                <a:latin typeface="Roboto"/>
              </a:rPr>
              <a:t> </a:t>
            </a:r>
            <a:r>
              <a:rPr lang="en-US" sz="2100">
                <a:solidFill>
                  <a:srgbClr val="194035"/>
                </a:solidFill>
                <a:latin typeface="Roboto Bold"/>
              </a:rPr>
              <a:t>125 KB</a:t>
            </a:r>
            <a:r>
              <a:rPr lang="en-US" sz="2100">
                <a:solidFill>
                  <a:srgbClr val="194035"/>
                </a:solidFill>
                <a:latin typeface="Roboto"/>
              </a:rPr>
              <a:t> yang berisi data tentang postingan dari Twitter dengan intonasi negatif.</a:t>
            </a:r>
          </a:p>
          <a:p>
            <a:pPr>
              <a:lnSpc>
                <a:spcPts val="2940"/>
              </a:lnSpc>
            </a:pPr>
          </a:p>
          <a:p>
            <a:pPr>
              <a:lnSpc>
                <a:spcPts val="2940"/>
              </a:lnSpc>
              <a:spcBef>
                <a:spcPct val="0"/>
              </a:spcBef>
            </a:pPr>
            <a:r>
              <a:rPr lang="en-US" sz="2100">
                <a:solidFill>
                  <a:srgbClr val="194035"/>
                </a:solidFill>
                <a:latin typeface="Roboto"/>
              </a:rPr>
              <a:t>Di dalam data tersebut terdapat </a:t>
            </a:r>
            <a:r>
              <a:rPr lang="en-US" sz="2100">
                <a:solidFill>
                  <a:srgbClr val="194035"/>
                </a:solidFill>
                <a:latin typeface="Roboto Bold"/>
              </a:rPr>
              <a:t>3 atribut</a:t>
            </a:r>
            <a:r>
              <a:rPr lang="en-US" sz="2100">
                <a:solidFill>
                  <a:srgbClr val="194035"/>
                </a:solidFill>
                <a:latin typeface="Roboto"/>
              </a:rPr>
              <a:t>, yaitu </a:t>
            </a:r>
            <a:r>
              <a:rPr lang="en-US" sz="2100">
                <a:solidFill>
                  <a:srgbClr val="194035"/>
                </a:solidFill>
                <a:latin typeface="Roboto Bold"/>
              </a:rPr>
              <a:t>full_text, Label, tweet_url</a:t>
            </a:r>
            <a:r>
              <a:rPr lang="en-US" sz="2100">
                <a:solidFill>
                  <a:srgbClr val="194035"/>
                </a:solidFill>
                <a:latin typeface="Roboto"/>
              </a:rPr>
              <a:t>. Pada atribut full_text berisi data teks postingan dari Twitter, pada atribut Label berisi 2 data yaitu </a:t>
            </a:r>
            <a:r>
              <a:rPr lang="en-US" sz="2100">
                <a:solidFill>
                  <a:srgbClr val="194035"/>
                </a:solidFill>
                <a:latin typeface="Roboto Bold"/>
              </a:rPr>
              <a:t>‘Bully’ </a:t>
            </a:r>
            <a:r>
              <a:rPr lang="en-US" sz="2100">
                <a:solidFill>
                  <a:srgbClr val="194035"/>
                </a:solidFill>
                <a:latin typeface="Roboto"/>
              </a:rPr>
              <a:t>dan </a:t>
            </a:r>
            <a:r>
              <a:rPr lang="en-US" sz="2100">
                <a:solidFill>
                  <a:srgbClr val="194035"/>
                </a:solidFill>
                <a:latin typeface="Roboto Bold"/>
              </a:rPr>
              <a:t>‘NoBully’</a:t>
            </a:r>
            <a:r>
              <a:rPr lang="en-US" sz="2100">
                <a:solidFill>
                  <a:srgbClr val="194035"/>
                </a:solidFill>
                <a:latin typeface="Roboto"/>
              </a:rPr>
              <a:t>, dan pada atribut tweet_url berisi link postingan.</a:t>
            </a:r>
          </a:p>
        </p:txBody>
      </p:sp>
      <p:sp>
        <p:nvSpPr>
          <p:cNvPr name="TextBox 6" id="6"/>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63462"/>
            <a:ext cx="18288000" cy="5731224"/>
            <a:chOff x="0" y="0"/>
            <a:chExt cx="24384000" cy="7641632"/>
          </a:xfrm>
        </p:grpSpPr>
        <p:pic>
          <p:nvPicPr>
            <p:cNvPr name="Picture 3" id="3"/>
            <p:cNvPicPr>
              <a:picLocks noChangeAspect="true"/>
            </p:cNvPicPr>
            <p:nvPr/>
          </p:nvPicPr>
          <p:blipFill>
            <a:blip r:embed="rId2"/>
            <a:srcRect l="0" t="22143" r="0" b="22143"/>
            <a:stretch>
              <a:fillRect/>
            </a:stretch>
          </p:blipFill>
          <p:spPr>
            <a:xfrm flipH="false" flipV="false">
              <a:off x="0" y="0"/>
              <a:ext cx="24384000" cy="7641632"/>
            </a:xfrm>
            <a:prstGeom prst="rect">
              <a:avLst/>
            </a:prstGeom>
          </p:spPr>
        </p:pic>
      </p:grpSp>
      <p:sp>
        <p:nvSpPr>
          <p:cNvPr name="Freeform 4" id="4"/>
          <p:cNvSpPr/>
          <p:nvPr/>
        </p:nvSpPr>
        <p:spPr>
          <a:xfrm flipH="false" flipV="false" rot="-5400000">
            <a:off x="5640392" y="-7179846"/>
            <a:ext cx="7007216" cy="18288000"/>
          </a:xfrm>
          <a:custGeom>
            <a:avLst/>
            <a:gdLst/>
            <a:ahLst/>
            <a:cxnLst/>
            <a:rect r="r" b="b" t="t" l="l"/>
            <a:pathLst>
              <a:path h="18288000" w="7007216">
                <a:moveTo>
                  <a:pt x="0" y="0"/>
                </a:moveTo>
                <a:lnTo>
                  <a:pt x="7007216" y="0"/>
                </a:lnTo>
                <a:lnTo>
                  <a:pt x="7007216"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l="-126570" t="0" r="-34417" b="0"/>
            </a:stretch>
          </a:blipFill>
        </p:spPr>
      </p:sp>
      <p:sp>
        <p:nvSpPr>
          <p:cNvPr name="TextBox 5" id="5"/>
          <p:cNvSpPr txBox="true"/>
          <p:nvPr/>
        </p:nvSpPr>
        <p:spPr>
          <a:xfrm rot="0">
            <a:off x="3028815" y="1952616"/>
            <a:ext cx="12230370" cy="1236345"/>
          </a:xfrm>
          <a:prstGeom prst="rect">
            <a:avLst/>
          </a:prstGeom>
        </p:spPr>
        <p:txBody>
          <a:bodyPr anchor="t" rtlCol="false" tIns="0" lIns="0" bIns="0" rIns="0">
            <a:spAutoFit/>
          </a:bodyPr>
          <a:lstStyle/>
          <a:p>
            <a:pPr algn="ctr">
              <a:lnSpc>
                <a:spcPts val="10080"/>
              </a:lnSpc>
              <a:spcBef>
                <a:spcPct val="0"/>
              </a:spcBef>
            </a:pPr>
            <a:r>
              <a:rPr lang="en-US" sz="7200">
                <a:solidFill>
                  <a:srgbClr val="FFFFFF"/>
                </a:solidFill>
                <a:latin typeface="Roboto Bold"/>
              </a:rPr>
              <a:t>Data Preparation</a:t>
            </a:r>
          </a:p>
        </p:txBody>
      </p:sp>
      <p:sp>
        <p:nvSpPr>
          <p:cNvPr name="TextBox 6" id="6"/>
          <p:cNvSpPr txBox="true"/>
          <p:nvPr/>
        </p:nvSpPr>
        <p:spPr>
          <a:xfrm rot="0">
            <a:off x="1537574" y="3614405"/>
            <a:ext cx="15212853" cy="500231"/>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Roboto"/>
              </a:rPr>
              <a:t>Dalam menyajikan data ke dalam model diperlukan </a:t>
            </a:r>
            <a:r>
              <a:rPr lang="en-US" sz="2800">
                <a:solidFill>
                  <a:srgbClr val="FFFFFF"/>
                </a:solidFill>
                <a:latin typeface="Roboto Italics"/>
              </a:rPr>
              <a:t>preprocessing</a:t>
            </a:r>
            <a:r>
              <a:rPr lang="en-US" sz="2800">
                <a:solidFill>
                  <a:srgbClr val="FFFFFF"/>
                </a:solidFill>
                <a:latin typeface="Roboto"/>
              </a:rPr>
              <a:t> terlebih dahulu.</a:t>
            </a:r>
          </a:p>
        </p:txBody>
      </p:sp>
      <p:grpSp>
        <p:nvGrpSpPr>
          <p:cNvPr name="Group 7" id="7"/>
          <p:cNvGrpSpPr/>
          <p:nvPr/>
        </p:nvGrpSpPr>
        <p:grpSpPr>
          <a:xfrm rot="0">
            <a:off x="2487862" y="7942283"/>
            <a:ext cx="3927266" cy="1601507"/>
            <a:chOff x="0" y="0"/>
            <a:chExt cx="5236355" cy="2135342"/>
          </a:xfrm>
        </p:grpSpPr>
        <p:sp>
          <p:nvSpPr>
            <p:cNvPr name="TextBox 8" id="8"/>
            <p:cNvSpPr txBox="true"/>
            <p:nvPr/>
          </p:nvSpPr>
          <p:spPr>
            <a:xfrm rot="0">
              <a:off x="0" y="-133350"/>
              <a:ext cx="3419853" cy="1445772"/>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05</a:t>
              </a:r>
            </a:p>
          </p:txBody>
        </p:sp>
        <p:sp>
          <p:nvSpPr>
            <p:cNvPr name="TextBox 9" id="9"/>
            <p:cNvSpPr txBox="true"/>
            <p:nvPr/>
          </p:nvSpPr>
          <p:spPr>
            <a:xfrm rot="0">
              <a:off x="0" y="1264797"/>
              <a:ext cx="5236355" cy="870545"/>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MENGHILANGKAN KARAKTER SELAIN HURUF DAN ANGKA</a:t>
              </a:r>
            </a:p>
          </p:txBody>
        </p:sp>
      </p:grpSp>
      <p:grpSp>
        <p:nvGrpSpPr>
          <p:cNvPr name="Group 10" id="10"/>
          <p:cNvGrpSpPr/>
          <p:nvPr/>
        </p:nvGrpSpPr>
        <p:grpSpPr>
          <a:xfrm rot="0">
            <a:off x="6482760" y="7942283"/>
            <a:ext cx="3592337" cy="1601507"/>
            <a:chOff x="0" y="0"/>
            <a:chExt cx="4789783" cy="2135342"/>
          </a:xfrm>
        </p:grpSpPr>
        <p:sp>
          <p:nvSpPr>
            <p:cNvPr name="TextBox 11" id="11"/>
            <p:cNvSpPr txBox="true"/>
            <p:nvPr/>
          </p:nvSpPr>
          <p:spPr>
            <a:xfrm rot="0">
              <a:off x="0" y="-133350"/>
              <a:ext cx="2433782" cy="1445703"/>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06</a:t>
              </a:r>
            </a:p>
          </p:txBody>
        </p:sp>
        <p:sp>
          <p:nvSpPr>
            <p:cNvPr name="TextBox 12" id="12"/>
            <p:cNvSpPr txBox="true"/>
            <p:nvPr/>
          </p:nvSpPr>
          <p:spPr>
            <a:xfrm rot="0">
              <a:off x="0" y="1264797"/>
              <a:ext cx="4789783" cy="870545"/>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MENGUBAH KATA SINGKATAN MENJADI KATA ASLI</a:t>
              </a:r>
            </a:p>
          </p:txBody>
        </p:sp>
      </p:grpSp>
      <p:grpSp>
        <p:nvGrpSpPr>
          <p:cNvPr name="Group 13" id="13"/>
          <p:cNvGrpSpPr/>
          <p:nvPr/>
        </p:nvGrpSpPr>
        <p:grpSpPr>
          <a:xfrm rot="0">
            <a:off x="10142730" y="7950766"/>
            <a:ext cx="2794888" cy="1584592"/>
            <a:chOff x="0" y="0"/>
            <a:chExt cx="3726518" cy="2112790"/>
          </a:xfrm>
        </p:grpSpPr>
        <p:sp>
          <p:nvSpPr>
            <p:cNvPr name="TextBox 14" id="14"/>
            <p:cNvSpPr txBox="true"/>
            <p:nvPr/>
          </p:nvSpPr>
          <p:spPr>
            <a:xfrm rot="0">
              <a:off x="0" y="-133350"/>
              <a:ext cx="2433782" cy="1445772"/>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07</a:t>
              </a:r>
            </a:p>
          </p:txBody>
        </p:sp>
        <p:sp>
          <p:nvSpPr>
            <p:cNvPr name="TextBox 15" id="15"/>
            <p:cNvSpPr txBox="true"/>
            <p:nvPr/>
          </p:nvSpPr>
          <p:spPr>
            <a:xfrm rot="0">
              <a:off x="0" y="1264866"/>
              <a:ext cx="3726518" cy="847923"/>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MENGHILANGKAN </a:t>
              </a:r>
              <a:r>
                <a:rPr lang="en-US" sz="1869">
                  <a:solidFill>
                    <a:srgbClr val="295773"/>
                  </a:solidFill>
                  <a:latin typeface="Roboto Bold Italics"/>
                </a:rPr>
                <a:t>STOPWORD</a:t>
              </a:r>
            </a:p>
          </p:txBody>
        </p:sp>
      </p:grpSp>
      <p:grpSp>
        <p:nvGrpSpPr>
          <p:cNvPr name="Group 16" id="16"/>
          <p:cNvGrpSpPr/>
          <p:nvPr/>
        </p:nvGrpSpPr>
        <p:grpSpPr>
          <a:xfrm rot="0">
            <a:off x="2487862" y="5981070"/>
            <a:ext cx="2794888" cy="1515861"/>
            <a:chOff x="0" y="0"/>
            <a:chExt cx="3726518" cy="2021148"/>
          </a:xfrm>
        </p:grpSpPr>
        <p:sp>
          <p:nvSpPr>
            <p:cNvPr name="TextBox 17" id="17"/>
            <p:cNvSpPr txBox="true"/>
            <p:nvPr/>
          </p:nvSpPr>
          <p:spPr>
            <a:xfrm rot="0">
              <a:off x="0" y="-133350"/>
              <a:ext cx="2433782" cy="1445668"/>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01</a:t>
              </a:r>
            </a:p>
          </p:txBody>
        </p:sp>
        <p:sp>
          <p:nvSpPr>
            <p:cNvPr name="TextBox 18" id="18"/>
            <p:cNvSpPr txBox="true"/>
            <p:nvPr/>
          </p:nvSpPr>
          <p:spPr>
            <a:xfrm rot="0">
              <a:off x="0" y="1173225"/>
              <a:ext cx="3726518" cy="847923"/>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MENGGUBAH TEKS MENJADI </a:t>
              </a:r>
              <a:r>
                <a:rPr lang="en-US" sz="1869">
                  <a:solidFill>
                    <a:srgbClr val="295773"/>
                  </a:solidFill>
                  <a:latin typeface="Roboto Bold Italics"/>
                </a:rPr>
                <a:t>LOWERCASE</a:t>
              </a:r>
            </a:p>
          </p:txBody>
        </p:sp>
      </p:grpSp>
      <p:grpSp>
        <p:nvGrpSpPr>
          <p:cNvPr name="Group 19" id="19"/>
          <p:cNvGrpSpPr/>
          <p:nvPr/>
        </p:nvGrpSpPr>
        <p:grpSpPr>
          <a:xfrm rot="0">
            <a:off x="13005250" y="7885372"/>
            <a:ext cx="2794888" cy="1698064"/>
            <a:chOff x="0" y="0"/>
            <a:chExt cx="3726518" cy="2264085"/>
          </a:xfrm>
        </p:grpSpPr>
        <p:sp>
          <p:nvSpPr>
            <p:cNvPr name="TextBox 20" id="20"/>
            <p:cNvSpPr txBox="true"/>
            <p:nvPr/>
          </p:nvSpPr>
          <p:spPr>
            <a:xfrm rot="0">
              <a:off x="0" y="-133350"/>
              <a:ext cx="2433782" cy="1445772"/>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08</a:t>
              </a:r>
            </a:p>
          </p:txBody>
        </p:sp>
        <p:sp>
          <p:nvSpPr>
            <p:cNvPr name="TextBox 21" id="21"/>
            <p:cNvSpPr txBox="true"/>
            <p:nvPr/>
          </p:nvSpPr>
          <p:spPr>
            <a:xfrm rot="0">
              <a:off x="0" y="1416558"/>
              <a:ext cx="3726518" cy="847526"/>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MENGHILANGKAN </a:t>
              </a:r>
              <a:r>
                <a:rPr lang="en-US" sz="1869">
                  <a:solidFill>
                    <a:srgbClr val="295773"/>
                  </a:solidFill>
                  <a:latin typeface="Roboto Bold Italics"/>
                </a:rPr>
                <a:t>SPACE</a:t>
              </a:r>
              <a:r>
                <a:rPr lang="en-US" sz="1869">
                  <a:solidFill>
                    <a:srgbClr val="295773"/>
                  </a:solidFill>
                  <a:latin typeface="Roboto Bold"/>
                </a:rPr>
                <a:t> BERLEBIHAN</a:t>
              </a:r>
            </a:p>
          </p:txBody>
        </p:sp>
      </p:grpSp>
      <p:grpSp>
        <p:nvGrpSpPr>
          <p:cNvPr name="Group 22" id="22"/>
          <p:cNvGrpSpPr/>
          <p:nvPr/>
        </p:nvGrpSpPr>
        <p:grpSpPr>
          <a:xfrm rot="0">
            <a:off x="5350382" y="5972586"/>
            <a:ext cx="3365187" cy="1532827"/>
            <a:chOff x="0" y="0"/>
            <a:chExt cx="4486916" cy="2043770"/>
          </a:xfrm>
        </p:grpSpPr>
        <p:sp>
          <p:nvSpPr>
            <p:cNvPr name="TextBox 23" id="23"/>
            <p:cNvSpPr txBox="true"/>
            <p:nvPr/>
          </p:nvSpPr>
          <p:spPr>
            <a:xfrm rot="0">
              <a:off x="0" y="1173225"/>
              <a:ext cx="4486916" cy="870545"/>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MENGHILANGKAN LINK, HASHTAG, DAN @ DARI DATA</a:t>
              </a:r>
            </a:p>
          </p:txBody>
        </p:sp>
        <p:sp>
          <p:nvSpPr>
            <p:cNvPr name="TextBox 24" id="24"/>
            <p:cNvSpPr txBox="true"/>
            <p:nvPr/>
          </p:nvSpPr>
          <p:spPr>
            <a:xfrm rot="0">
              <a:off x="0" y="-133350"/>
              <a:ext cx="2433782" cy="1445668"/>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02</a:t>
              </a:r>
            </a:p>
          </p:txBody>
        </p:sp>
      </p:grpSp>
      <p:grpSp>
        <p:nvGrpSpPr>
          <p:cNvPr name="Group 25" id="25"/>
          <p:cNvGrpSpPr/>
          <p:nvPr/>
        </p:nvGrpSpPr>
        <p:grpSpPr>
          <a:xfrm rot="0">
            <a:off x="8958640" y="5972586"/>
            <a:ext cx="2794888" cy="1532827"/>
            <a:chOff x="0" y="0"/>
            <a:chExt cx="3726518" cy="2043770"/>
          </a:xfrm>
        </p:grpSpPr>
        <p:sp>
          <p:nvSpPr>
            <p:cNvPr name="TextBox 26" id="26"/>
            <p:cNvSpPr txBox="true"/>
            <p:nvPr/>
          </p:nvSpPr>
          <p:spPr>
            <a:xfrm rot="0">
              <a:off x="0" y="1173225"/>
              <a:ext cx="3726518" cy="870545"/>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MEMFILTER ANGKA DAN SIMBOL DARI TEKS</a:t>
              </a:r>
            </a:p>
          </p:txBody>
        </p:sp>
        <p:sp>
          <p:nvSpPr>
            <p:cNvPr name="TextBox 27" id="27"/>
            <p:cNvSpPr txBox="true"/>
            <p:nvPr/>
          </p:nvSpPr>
          <p:spPr>
            <a:xfrm rot="0">
              <a:off x="0" y="-133350"/>
              <a:ext cx="2433782" cy="1445703"/>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03</a:t>
              </a:r>
            </a:p>
          </p:txBody>
        </p:sp>
      </p:grpSp>
      <p:grpSp>
        <p:nvGrpSpPr>
          <p:cNvPr name="Group 28" id="28"/>
          <p:cNvGrpSpPr/>
          <p:nvPr/>
        </p:nvGrpSpPr>
        <p:grpSpPr>
          <a:xfrm rot="0">
            <a:off x="12172038" y="5981070"/>
            <a:ext cx="3416899" cy="1532735"/>
            <a:chOff x="0" y="0"/>
            <a:chExt cx="4555865" cy="2043646"/>
          </a:xfrm>
        </p:grpSpPr>
        <p:sp>
          <p:nvSpPr>
            <p:cNvPr name="TextBox 29" id="29"/>
            <p:cNvSpPr txBox="true"/>
            <p:nvPr/>
          </p:nvSpPr>
          <p:spPr>
            <a:xfrm rot="0">
              <a:off x="0" y="1173225"/>
              <a:ext cx="4555865" cy="870421"/>
            </a:xfrm>
            <a:prstGeom prst="rect">
              <a:avLst/>
            </a:prstGeom>
          </p:spPr>
          <p:txBody>
            <a:bodyPr anchor="t" rtlCol="false" tIns="0" lIns="0" bIns="0" rIns="0">
              <a:spAutoFit/>
            </a:bodyPr>
            <a:lstStyle/>
            <a:p>
              <a:pPr>
                <a:lnSpc>
                  <a:spcPts val="2616"/>
                </a:lnSpc>
              </a:pPr>
              <a:r>
                <a:rPr lang="en-US" sz="1869">
                  <a:solidFill>
                    <a:srgbClr val="295773"/>
                  </a:solidFill>
                  <a:latin typeface="Roboto Bold"/>
                </a:rPr>
                <a:t>MENGHILANGKAN HURUF BERLEBIH PADA AKHIR KATA</a:t>
              </a:r>
            </a:p>
          </p:txBody>
        </p:sp>
        <p:sp>
          <p:nvSpPr>
            <p:cNvPr name="TextBox 30" id="30"/>
            <p:cNvSpPr txBox="true"/>
            <p:nvPr/>
          </p:nvSpPr>
          <p:spPr>
            <a:xfrm rot="0">
              <a:off x="0" y="-133350"/>
              <a:ext cx="2433782" cy="1445772"/>
            </a:xfrm>
            <a:prstGeom prst="rect">
              <a:avLst/>
            </a:prstGeom>
          </p:spPr>
          <p:txBody>
            <a:bodyPr anchor="t" rtlCol="false" tIns="0" lIns="0" bIns="0" rIns="0">
              <a:spAutoFit/>
            </a:bodyPr>
            <a:lstStyle/>
            <a:p>
              <a:pPr>
                <a:lnSpc>
                  <a:spcPts val="9078"/>
                </a:lnSpc>
              </a:pPr>
              <a:r>
                <a:rPr lang="en-US" sz="6484">
                  <a:solidFill>
                    <a:srgbClr val="027353">
                      <a:alpha val="18824"/>
                    </a:srgbClr>
                  </a:solidFill>
                  <a:latin typeface="Roboto Bold"/>
                </a:rPr>
                <a:t>04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6936" y="1769598"/>
            <a:ext cx="10715666" cy="7488702"/>
          </a:xfrm>
          <a:custGeom>
            <a:avLst/>
            <a:gdLst/>
            <a:ahLst/>
            <a:cxnLst/>
            <a:rect r="r" b="b" t="t" l="l"/>
            <a:pathLst>
              <a:path h="7488702" w="10715666">
                <a:moveTo>
                  <a:pt x="0" y="0"/>
                </a:moveTo>
                <a:lnTo>
                  <a:pt x="10715666" y="0"/>
                </a:lnTo>
                <a:lnTo>
                  <a:pt x="10715666" y="7488702"/>
                </a:lnTo>
                <a:lnTo>
                  <a:pt x="0" y="7488702"/>
                </a:lnTo>
                <a:lnTo>
                  <a:pt x="0" y="0"/>
                </a:lnTo>
                <a:close/>
              </a:path>
            </a:pathLst>
          </a:custGeom>
          <a:blipFill>
            <a:blip r:embed="rId2"/>
            <a:stretch>
              <a:fillRect l="0" t="0" r="-19051" b="0"/>
            </a:stretch>
          </a:blipFill>
        </p:spPr>
      </p:sp>
      <p:grpSp>
        <p:nvGrpSpPr>
          <p:cNvPr name="Group 3" id="3"/>
          <p:cNvGrpSpPr/>
          <p:nvPr/>
        </p:nvGrpSpPr>
        <p:grpSpPr>
          <a:xfrm rot="0">
            <a:off x="9144000" y="2520854"/>
            <a:ext cx="12889288" cy="4320250"/>
            <a:chOff x="0" y="0"/>
            <a:chExt cx="10424514" cy="3494104"/>
          </a:xfrm>
        </p:grpSpPr>
        <p:sp>
          <p:nvSpPr>
            <p:cNvPr name="Freeform 4" id="4"/>
            <p:cNvSpPr/>
            <p:nvPr/>
          </p:nvSpPr>
          <p:spPr>
            <a:xfrm flipH="false" flipV="false" rot="0">
              <a:off x="0" y="0"/>
              <a:ext cx="10424514" cy="3494104"/>
            </a:xfrm>
            <a:custGeom>
              <a:avLst/>
              <a:gdLst/>
              <a:ahLst/>
              <a:cxnLst/>
              <a:rect r="r" b="b" t="t" l="l"/>
              <a:pathLst>
                <a:path h="3494104" w="10424514">
                  <a:moveTo>
                    <a:pt x="10300054" y="3494104"/>
                  </a:moveTo>
                  <a:lnTo>
                    <a:pt x="124460" y="3494104"/>
                  </a:lnTo>
                  <a:cubicBezTo>
                    <a:pt x="55880" y="3494104"/>
                    <a:pt x="0" y="3438224"/>
                    <a:pt x="0" y="3369644"/>
                  </a:cubicBezTo>
                  <a:lnTo>
                    <a:pt x="0" y="124460"/>
                  </a:lnTo>
                  <a:cubicBezTo>
                    <a:pt x="0" y="55880"/>
                    <a:pt x="55880" y="0"/>
                    <a:pt x="124460" y="0"/>
                  </a:cubicBezTo>
                  <a:lnTo>
                    <a:pt x="10300054" y="0"/>
                  </a:lnTo>
                  <a:cubicBezTo>
                    <a:pt x="10368635" y="0"/>
                    <a:pt x="10424514" y="55880"/>
                    <a:pt x="10424514" y="124460"/>
                  </a:cubicBezTo>
                  <a:lnTo>
                    <a:pt x="10424514" y="3369644"/>
                  </a:lnTo>
                  <a:cubicBezTo>
                    <a:pt x="10424514" y="3438224"/>
                    <a:pt x="10368635" y="3494104"/>
                    <a:pt x="10300054" y="3494104"/>
                  </a:cubicBezTo>
                  <a:close/>
                </a:path>
              </a:pathLst>
            </a:custGeom>
            <a:solidFill>
              <a:srgbClr val="027353"/>
            </a:solidFill>
          </p:spPr>
        </p:sp>
      </p:grpSp>
      <p:sp>
        <p:nvSpPr>
          <p:cNvPr name="AutoShape 5" id="5"/>
          <p:cNvSpPr/>
          <p:nvPr/>
        </p:nvSpPr>
        <p:spPr>
          <a:xfrm>
            <a:off x="9714445" y="3265001"/>
            <a:ext cx="2335904" cy="0"/>
          </a:xfrm>
          <a:prstGeom prst="line">
            <a:avLst/>
          </a:prstGeom>
          <a:ln cap="rnd" w="28575">
            <a:solidFill>
              <a:srgbClr val="FFFFFF"/>
            </a:solidFill>
            <a:prstDash val="solid"/>
            <a:headEnd type="none" len="sm" w="sm"/>
            <a:tailEnd type="none" len="sm" w="sm"/>
          </a:ln>
        </p:spPr>
      </p:sp>
      <p:sp>
        <p:nvSpPr>
          <p:cNvPr name="TextBox 6" id="6"/>
          <p:cNvSpPr txBox="true"/>
          <p:nvPr/>
        </p:nvSpPr>
        <p:spPr>
          <a:xfrm rot="0">
            <a:off x="9714445" y="3769737"/>
            <a:ext cx="7544855" cy="7757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Preprocessing</a:t>
            </a:r>
          </a:p>
        </p:txBody>
      </p:sp>
      <p:sp>
        <p:nvSpPr>
          <p:cNvPr name="TextBox 7" id="7"/>
          <p:cNvSpPr txBox="true"/>
          <p:nvPr/>
        </p:nvSpPr>
        <p:spPr>
          <a:xfrm rot="0">
            <a:off x="9714445" y="4750044"/>
            <a:ext cx="5932037" cy="1480185"/>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Dalam melakukan </a:t>
            </a:r>
            <a:r>
              <a:rPr lang="en-US" sz="2100">
                <a:solidFill>
                  <a:srgbClr val="FFFFFF"/>
                </a:solidFill>
                <a:latin typeface="Roboto Italics"/>
              </a:rPr>
              <a:t>processing</a:t>
            </a:r>
            <a:r>
              <a:rPr lang="en-US" sz="2100">
                <a:solidFill>
                  <a:srgbClr val="FFFFFF"/>
                </a:solidFill>
                <a:latin typeface="Roboto"/>
              </a:rPr>
              <a:t> data, banyak sekali aspek  yang harus diperhatikan agar data tersaji ke dalam bentuk yang proporsional untuk proses kedalam model.</a:t>
            </a:r>
          </a:p>
        </p:txBody>
      </p:sp>
      <p:sp>
        <p:nvSpPr>
          <p:cNvPr name="TextBox 8" id="8"/>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68509" y="770606"/>
            <a:ext cx="5301879" cy="10643848"/>
          </a:xfrm>
          <a:custGeom>
            <a:avLst/>
            <a:gdLst/>
            <a:ahLst/>
            <a:cxnLst/>
            <a:rect r="r" b="b" t="t" l="l"/>
            <a:pathLst>
              <a:path h="10643848" w="5301879">
                <a:moveTo>
                  <a:pt x="0" y="0"/>
                </a:moveTo>
                <a:lnTo>
                  <a:pt x="5301879" y="0"/>
                </a:lnTo>
                <a:lnTo>
                  <a:pt x="5301879" y="10643848"/>
                </a:lnTo>
                <a:lnTo>
                  <a:pt x="0" y="10643848"/>
                </a:lnTo>
                <a:lnTo>
                  <a:pt x="0" y="0"/>
                </a:lnTo>
                <a:close/>
              </a:path>
            </a:pathLst>
          </a:custGeom>
          <a:blipFill>
            <a:blip r:embed="rId2"/>
            <a:stretch>
              <a:fillRect l="0" t="0" r="0" b="0"/>
            </a:stretch>
          </a:blipFill>
        </p:spPr>
      </p:sp>
      <p:sp>
        <p:nvSpPr>
          <p:cNvPr name="AutoShape 3" id="3"/>
          <p:cNvSpPr/>
          <p:nvPr/>
        </p:nvSpPr>
        <p:spPr>
          <a:xfrm>
            <a:off x="9714445" y="3265001"/>
            <a:ext cx="2335904" cy="0"/>
          </a:xfrm>
          <a:prstGeom prst="line">
            <a:avLst/>
          </a:prstGeom>
          <a:ln cap="rnd" w="28575">
            <a:solidFill>
              <a:srgbClr val="FFFFFF"/>
            </a:solidFill>
            <a:prstDash val="solid"/>
            <a:headEnd type="none" len="sm" w="sm"/>
            <a:tailEnd type="none" len="sm" w="sm"/>
          </a:ln>
        </p:spPr>
      </p:sp>
      <p:grpSp>
        <p:nvGrpSpPr>
          <p:cNvPr name="Group 4" id="4"/>
          <p:cNvGrpSpPr/>
          <p:nvPr/>
        </p:nvGrpSpPr>
        <p:grpSpPr>
          <a:xfrm rot="0">
            <a:off x="9144000" y="2520854"/>
            <a:ext cx="12889288" cy="3459005"/>
            <a:chOff x="0" y="0"/>
            <a:chExt cx="10424514" cy="2797552"/>
          </a:xfrm>
        </p:grpSpPr>
        <p:sp>
          <p:nvSpPr>
            <p:cNvPr name="Freeform 5" id="5"/>
            <p:cNvSpPr/>
            <p:nvPr/>
          </p:nvSpPr>
          <p:spPr>
            <a:xfrm flipH="false" flipV="false" rot="0">
              <a:off x="0" y="0"/>
              <a:ext cx="10424514" cy="2797552"/>
            </a:xfrm>
            <a:custGeom>
              <a:avLst/>
              <a:gdLst/>
              <a:ahLst/>
              <a:cxnLst/>
              <a:rect r="r" b="b" t="t" l="l"/>
              <a:pathLst>
                <a:path h="2797552" w="10424514">
                  <a:moveTo>
                    <a:pt x="10300054" y="2797552"/>
                  </a:moveTo>
                  <a:lnTo>
                    <a:pt x="124460" y="2797552"/>
                  </a:lnTo>
                  <a:cubicBezTo>
                    <a:pt x="55880" y="2797552"/>
                    <a:pt x="0" y="2741672"/>
                    <a:pt x="0" y="2673091"/>
                  </a:cubicBezTo>
                  <a:lnTo>
                    <a:pt x="0" y="124460"/>
                  </a:lnTo>
                  <a:cubicBezTo>
                    <a:pt x="0" y="55880"/>
                    <a:pt x="55880" y="0"/>
                    <a:pt x="124460" y="0"/>
                  </a:cubicBezTo>
                  <a:lnTo>
                    <a:pt x="10300054" y="0"/>
                  </a:lnTo>
                  <a:cubicBezTo>
                    <a:pt x="10368635" y="0"/>
                    <a:pt x="10424514" y="55880"/>
                    <a:pt x="10424514" y="124460"/>
                  </a:cubicBezTo>
                  <a:lnTo>
                    <a:pt x="10424514" y="2673092"/>
                  </a:lnTo>
                  <a:cubicBezTo>
                    <a:pt x="10424514" y="2741672"/>
                    <a:pt x="10368635" y="2797552"/>
                    <a:pt x="10300054" y="2797552"/>
                  </a:cubicBezTo>
                  <a:close/>
                </a:path>
              </a:pathLst>
            </a:custGeom>
            <a:solidFill>
              <a:srgbClr val="027353"/>
            </a:solidFill>
          </p:spPr>
        </p:sp>
      </p:grpSp>
      <p:sp>
        <p:nvSpPr>
          <p:cNvPr name="AutoShape 6" id="6"/>
          <p:cNvSpPr/>
          <p:nvPr/>
        </p:nvSpPr>
        <p:spPr>
          <a:xfrm>
            <a:off x="9866845" y="3417401"/>
            <a:ext cx="2335904" cy="0"/>
          </a:xfrm>
          <a:prstGeom prst="line">
            <a:avLst/>
          </a:prstGeom>
          <a:ln cap="rnd" w="28575">
            <a:solidFill>
              <a:srgbClr val="FFFFFF"/>
            </a:solidFill>
            <a:prstDash val="solid"/>
            <a:headEnd type="none" len="sm" w="sm"/>
            <a:tailEnd type="none" len="sm" w="sm"/>
          </a:ln>
        </p:spPr>
      </p:sp>
      <p:sp>
        <p:nvSpPr>
          <p:cNvPr name="Freeform 7" id="7"/>
          <p:cNvSpPr/>
          <p:nvPr/>
        </p:nvSpPr>
        <p:spPr>
          <a:xfrm flipH="false" flipV="false" rot="0">
            <a:off x="452119" y="770606"/>
            <a:ext cx="5732086" cy="11301636"/>
          </a:xfrm>
          <a:custGeom>
            <a:avLst/>
            <a:gdLst/>
            <a:ahLst/>
            <a:cxnLst/>
            <a:rect r="r" b="b" t="t" l="l"/>
            <a:pathLst>
              <a:path h="11301636" w="5732086">
                <a:moveTo>
                  <a:pt x="0" y="0"/>
                </a:moveTo>
                <a:lnTo>
                  <a:pt x="5732086" y="0"/>
                </a:lnTo>
                <a:lnTo>
                  <a:pt x="5732086" y="11301637"/>
                </a:lnTo>
                <a:lnTo>
                  <a:pt x="0" y="11301637"/>
                </a:lnTo>
                <a:lnTo>
                  <a:pt x="0" y="0"/>
                </a:lnTo>
                <a:close/>
              </a:path>
            </a:pathLst>
          </a:custGeom>
          <a:blipFill>
            <a:blip r:embed="rId3"/>
            <a:stretch>
              <a:fillRect l="0" t="0" r="0" b="0"/>
            </a:stretch>
          </a:blipFill>
        </p:spPr>
      </p:sp>
      <p:sp>
        <p:nvSpPr>
          <p:cNvPr name="TextBox 8" id="8"/>
          <p:cNvSpPr txBox="true"/>
          <p:nvPr/>
        </p:nvSpPr>
        <p:spPr>
          <a:xfrm rot="0">
            <a:off x="9714445" y="3769737"/>
            <a:ext cx="7544855" cy="7757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Preprocessing kata</a:t>
            </a:r>
          </a:p>
        </p:txBody>
      </p:sp>
      <p:sp>
        <p:nvSpPr>
          <p:cNvPr name="TextBox 9" id="9"/>
          <p:cNvSpPr txBox="true"/>
          <p:nvPr/>
        </p:nvSpPr>
        <p:spPr>
          <a:xfrm rot="0">
            <a:off x="9714445" y="4755003"/>
            <a:ext cx="5932037" cy="737235"/>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Melakukan pembersihan data dan pemisahan kata dari tiap kalimat.</a:t>
            </a:r>
          </a:p>
        </p:txBody>
      </p:sp>
      <p:sp>
        <p:nvSpPr>
          <p:cNvPr name="TextBox 10" id="10"/>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33022" y="1338787"/>
            <a:ext cx="5317327" cy="8315211"/>
          </a:xfrm>
          <a:custGeom>
            <a:avLst/>
            <a:gdLst/>
            <a:ahLst/>
            <a:cxnLst/>
            <a:rect r="r" b="b" t="t" l="l"/>
            <a:pathLst>
              <a:path h="8315211" w="5317327">
                <a:moveTo>
                  <a:pt x="0" y="0"/>
                </a:moveTo>
                <a:lnTo>
                  <a:pt x="5317327" y="0"/>
                </a:lnTo>
                <a:lnTo>
                  <a:pt x="5317327" y="8315211"/>
                </a:lnTo>
                <a:lnTo>
                  <a:pt x="0" y="8315211"/>
                </a:lnTo>
                <a:lnTo>
                  <a:pt x="0" y="0"/>
                </a:lnTo>
                <a:close/>
              </a:path>
            </a:pathLst>
          </a:custGeom>
          <a:blipFill>
            <a:blip r:embed="rId2"/>
            <a:stretch>
              <a:fillRect l="0" t="-84076" r="0" b="-7286"/>
            </a:stretch>
          </a:blipFill>
        </p:spPr>
      </p:sp>
      <p:sp>
        <p:nvSpPr>
          <p:cNvPr name="AutoShape 3" id="3"/>
          <p:cNvSpPr/>
          <p:nvPr/>
        </p:nvSpPr>
        <p:spPr>
          <a:xfrm>
            <a:off x="9714445" y="3265001"/>
            <a:ext cx="2335904" cy="0"/>
          </a:xfrm>
          <a:prstGeom prst="line">
            <a:avLst/>
          </a:prstGeom>
          <a:ln cap="rnd" w="28575">
            <a:solidFill>
              <a:srgbClr val="FFFFFF"/>
            </a:solidFill>
            <a:prstDash val="solid"/>
            <a:headEnd type="none" len="sm" w="sm"/>
            <a:tailEnd type="none" len="sm" w="sm"/>
          </a:ln>
        </p:spPr>
      </p:sp>
      <p:grpSp>
        <p:nvGrpSpPr>
          <p:cNvPr name="Group 4" id="4"/>
          <p:cNvGrpSpPr/>
          <p:nvPr/>
        </p:nvGrpSpPr>
        <p:grpSpPr>
          <a:xfrm rot="0">
            <a:off x="9144000" y="2520854"/>
            <a:ext cx="12889288" cy="3459005"/>
            <a:chOff x="0" y="0"/>
            <a:chExt cx="10424514" cy="2797552"/>
          </a:xfrm>
        </p:grpSpPr>
        <p:sp>
          <p:nvSpPr>
            <p:cNvPr name="Freeform 5" id="5"/>
            <p:cNvSpPr/>
            <p:nvPr/>
          </p:nvSpPr>
          <p:spPr>
            <a:xfrm flipH="false" flipV="false" rot="0">
              <a:off x="0" y="0"/>
              <a:ext cx="10424514" cy="2797552"/>
            </a:xfrm>
            <a:custGeom>
              <a:avLst/>
              <a:gdLst/>
              <a:ahLst/>
              <a:cxnLst/>
              <a:rect r="r" b="b" t="t" l="l"/>
              <a:pathLst>
                <a:path h="2797552" w="10424514">
                  <a:moveTo>
                    <a:pt x="10300054" y="2797552"/>
                  </a:moveTo>
                  <a:lnTo>
                    <a:pt x="124460" y="2797552"/>
                  </a:lnTo>
                  <a:cubicBezTo>
                    <a:pt x="55880" y="2797552"/>
                    <a:pt x="0" y="2741672"/>
                    <a:pt x="0" y="2673091"/>
                  </a:cubicBezTo>
                  <a:lnTo>
                    <a:pt x="0" y="124460"/>
                  </a:lnTo>
                  <a:cubicBezTo>
                    <a:pt x="0" y="55880"/>
                    <a:pt x="55880" y="0"/>
                    <a:pt x="124460" y="0"/>
                  </a:cubicBezTo>
                  <a:lnTo>
                    <a:pt x="10300054" y="0"/>
                  </a:lnTo>
                  <a:cubicBezTo>
                    <a:pt x="10368635" y="0"/>
                    <a:pt x="10424514" y="55880"/>
                    <a:pt x="10424514" y="124460"/>
                  </a:cubicBezTo>
                  <a:lnTo>
                    <a:pt x="10424514" y="2673092"/>
                  </a:lnTo>
                  <a:cubicBezTo>
                    <a:pt x="10424514" y="2741672"/>
                    <a:pt x="10368635" y="2797552"/>
                    <a:pt x="10300054" y="2797552"/>
                  </a:cubicBezTo>
                  <a:close/>
                </a:path>
              </a:pathLst>
            </a:custGeom>
            <a:solidFill>
              <a:srgbClr val="027353"/>
            </a:solidFill>
          </p:spPr>
        </p:sp>
      </p:grpSp>
      <p:sp>
        <p:nvSpPr>
          <p:cNvPr name="Freeform 6" id="6"/>
          <p:cNvSpPr/>
          <p:nvPr/>
        </p:nvSpPr>
        <p:spPr>
          <a:xfrm flipH="false" flipV="false" rot="0">
            <a:off x="529981" y="1330477"/>
            <a:ext cx="6219659" cy="8323520"/>
          </a:xfrm>
          <a:custGeom>
            <a:avLst/>
            <a:gdLst/>
            <a:ahLst/>
            <a:cxnLst/>
            <a:rect r="r" b="b" t="t" l="l"/>
            <a:pathLst>
              <a:path h="8323520" w="6219659">
                <a:moveTo>
                  <a:pt x="0" y="0"/>
                </a:moveTo>
                <a:lnTo>
                  <a:pt x="6219659" y="0"/>
                </a:lnTo>
                <a:lnTo>
                  <a:pt x="6219659" y="8323521"/>
                </a:lnTo>
                <a:lnTo>
                  <a:pt x="0" y="8323521"/>
                </a:lnTo>
                <a:lnTo>
                  <a:pt x="0" y="0"/>
                </a:lnTo>
                <a:close/>
              </a:path>
            </a:pathLst>
          </a:custGeom>
          <a:blipFill>
            <a:blip r:embed="rId2"/>
            <a:stretch>
              <a:fillRect l="0" t="0" r="0" b="-123612"/>
            </a:stretch>
          </a:blipFill>
        </p:spPr>
      </p:sp>
      <p:sp>
        <p:nvSpPr>
          <p:cNvPr name="TextBox 7" id="7"/>
          <p:cNvSpPr txBox="true"/>
          <p:nvPr/>
        </p:nvSpPr>
        <p:spPr>
          <a:xfrm rot="0">
            <a:off x="9714445" y="3769737"/>
            <a:ext cx="7544855" cy="775716"/>
          </a:xfrm>
          <a:prstGeom prst="rect">
            <a:avLst/>
          </a:prstGeom>
        </p:spPr>
        <p:txBody>
          <a:bodyPr anchor="t" rtlCol="false" tIns="0" lIns="0" bIns="0" rIns="0">
            <a:spAutoFit/>
          </a:bodyPr>
          <a:lstStyle/>
          <a:p>
            <a:pPr algn="l" marL="0" indent="0" lvl="0">
              <a:lnSpc>
                <a:spcPts val="5712"/>
              </a:lnSpc>
            </a:pPr>
            <a:r>
              <a:rPr lang="en-US" sz="5600">
                <a:solidFill>
                  <a:srgbClr val="FFFFFF"/>
                </a:solidFill>
                <a:latin typeface="Roboto Bold"/>
              </a:rPr>
              <a:t>Mengembalikan Kata</a:t>
            </a:r>
          </a:p>
        </p:txBody>
      </p:sp>
      <p:sp>
        <p:nvSpPr>
          <p:cNvPr name="TextBox 8" id="8"/>
          <p:cNvSpPr txBox="true"/>
          <p:nvPr/>
        </p:nvSpPr>
        <p:spPr>
          <a:xfrm rot="0">
            <a:off x="9714445" y="4755003"/>
            <a:ext cx="5932037" cy="737235"/>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Roboto"/>
              </a:rPr>
              <a:t>Mengubah kata singkat yang disingkat menjadi kata lengkap.</a:t>
            </a:r>
          </a:p>
        </p:txBody>
      </p:sp>
      <p:sp>
        <p:nvSpPr>
          <p:cNvPr name="TextBox 9" id="9"/>
          <p:cNvSpPr txBox="true"/>
          <p:nvPr/>
        </p:nvSpPr>
        <p:spPr>
          <a:xfrm rot="0">
            <a:off x="12367320" y="8892540"/>
            <a:ext cx="4891980" cy="365760"/>
          </a:xfrm>
          <a:prstGeom prst="rect">
            <a:avLst/>
          </a:prstGeom>
        </p:spPr>
        <p:txBody>
          <a:bodyPr anchor="t" rtlCol="false" tIns="0" lIns="0" bIns="0" rIns="0">
            <a:spAutoFit/>
          </a:bodyPr>
          <a:lstStyle/>
          <a:p>
            <a:pPr algn="r">
              <a:lnSpc>
                <a:spcPts val="2940"/>
              </a:lnSpc>
              <a:spcBef>
                <a:spcPct val="0"/>
              </a:spcBef>
            </a:pPr>
            <a:r>
              <a:rPr lang="en-US" sz="2100">
                <a:solidFill>
                  <a:srgbClr val="194035"/>
                </a:solidFill>
                <a:latin typeface="Roboto"/>
              </a:rPr>
              <a:t>Tim Timing Data Mining -</a:t>
            </a:r>
            <a:r>
              <a:rPr lang="en-US" sz="2100">
                <a:solidFill>
                  <a:srgbClr val="194035"/>
                </a:solidFill>
                <a:latin typeface="Roboto Bold"/>
              </a:rPr>
              <a:t> DIMAS-TI 2023</a:t>
            </a:r>
          </a:p>
        </p:txBody>
      </p:sp>
      <p:sp>
        <p:nvSpPr>
          <p:cNvPr name="AutoShape 10" id="10"/>
          <p:cNvSpPr/>
          <p:nvPr/>
        </p:nvSpPr>
        <p:spPr>
          <a:xfrm>
            <a:off x="9866845" y="3417401"/>
            <a:ext cx="2335904" cy="0"/>
          </a:xfrm>
          <a:prstGeom prst="line">
            <a:avLst/>
          </a:prstGeom>
          <a:ln cap="rnd" w="28575">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DAF3B6Ee7OE</dc:identifier>
  <dcterms:modified xsi:type="dcterms:W3CDTF">2011-08-01T06:04:30Z</dcterms:modified>
  <cp:revision>1</cp:revision>
  <dc:title>DIMAS-TI 2023_Data Mining_Tim TIMING_Kenneth Sabastian_UNJ</dc:title>
</cp:coreProperties>
</file>